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  <p:sldMasterId id="2147483699" r:id="rId5"/>
  </p:sldMasterIdLst>
  <p:handoutMasterIdLst>
    <p:handoutMasterId r:id="rId65"/>
  </p:handoutMasterIdLst>
  <p:sldIdLst>
    <p:sldId id="259" r:id="rId6"/>
    <p:sldId id="271" r:id="rId7"/>
    <p:sldId id="272" r:id="rId8"/>
    <p:sldId id="273" r:id="rId9"/>
    <p:sldId id="274" r:id="rId10"/>
    <p:sldId id="275" r:id="rId11"/>
    <p:sldId id="276" r:id="rId12"/>
    <p:sldId id="284" r:id="rId13"/>
    <p:sldId id="277" r:id="rId14"/>
    <p:sldId id="278" r:id="rId15"/>
    <p:sldId id="280" r:id="rId16"/>
    <p:sldId id="282" r:id="rId17"/>
    <p:sldId id="335" r:id="rId18"/>
    <p:sldId id="279" r:id="rId19"/>
    <p:sldId id="331" r:id="rId20"/>
    <p:sldId id="281" r:id="rId21"/>
    <p:sldId id="286" r:id="rId22"/>
    <p:sldId id="285" r:id="rId23"/>
    <p:sldId id="330" r:id="rId24"/>
    <p:sldId id="302" r:id="rId25"/>
    <p:sldId id="303" r:id="rId26"/>
    <p:sldId id="304" r:id="rId27"/>
    <p:sldId id="306" r:id="rId28"/>
    <p:sldId id="307" r:id="rId29"/>
    <p:sldId id="290" r:id="rId30"/>
    <p:sldId id="291" r:id="rId31"/>
    <p:sldId id="292" r:id="rId32"/>
    <p:sldId id="294" r:id="rId33"/>
    <p:sldId id="293" r:id="rId34"/>
    <p:sldId id="287" r:id="rId35"/>
    <p:sldId id="296" r:id="rId36"/>
    <p:sldId id="297" r:id="rId37"/>
    <p:sldId id="298" r:id="rId38"/>
    <p:sldId id="299" r:id="rId39"/>
    <p:sldId id="308" r:id="rId40"/>
    <p:sldId id="309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295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2" r:id="rId62"/>
    <p:sldId id="334" r:id="rId63"/>
    <p:sldId id="33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  <a:srgbClr val="1D29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A0E3EA-66AD-4465-A9CA-E3CD3208F52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7CDC615-1169-4E2D-A064-DBFE2AA1BEF4}">
      <dgm:prSet phldrT="[Text]"/>
      <dgm:spPr/>
      <dgm:t>
        <a:bodyPr/>
        <a:lstStyle/>
        <a:p>
          <a:r>
            <a:rPr lang="en-GB" dirty="0"/>
            <a:t>SQL Collation change</a:t>
          </a:r>
          <a:endParaRPr lang="hu-HU" dirty="0"/>
        </a:p>
      </dgm:t>
    </dgm:pt>
    <dgm:pt modelId="{148875D5-2624-475C-930D-8110D04DA795}" type="parTrans" cxnId="{A39C7423-320E-4817-B137-5F828A7A5CD8}">
      <dgm:prSet/>
      <dgm:spPr/>
      <dgm:t>
        <a:bodyPr/>
        <a:lstStyle/>
        <a:p>
          <a:endParaRPr lang="hu-HU"/>
        </a:p>
      </dgm:t>
    </dgm:pt>
    <dgm:pt modelId="{3D637B16-EA06-4617-8913-8A81F948CE86}" type="sibTrans" cxnId="{A39C7423-320E-4817-B137-5F828A7A5CD8}">
      <dgm:prSet/>
      <dgm:spPr/>
      <dgm:t>
        <a:bodyPr/>
        <a:lstStyle/>
        <a:p>
          <a:endParaRPr lang="hu-HU"/>
        </a:p>
      </dgm:t>
    </dgm:pt>
    <dgm:pt modelId="{260E386C-9581-43FB-82AE-D4BAFBC7AFD2}">
      <dgm:prSet phldrT="[Text]"/>
      <dgm:spPr/>
      <dgm:t>
        <a:bodyPr/>
        <a:lstStyle/>
        <a:p>
          <a:r>
            <a:rPr lang="en-GB" dirty="0"/>
            <a:t>72 </a:t>
          </a:r>
          <a:r>
            <a:rPr lang="hu-HU" dirty="0"/>
            <a:t>óra helyi</a:t>
          </a:r>
          <a:r>
            <a:rPr lang="en-GB" dirty="0"/>
            <a:t> VHD</a:t>
          </a:r>
          <a:r>
            <a:rPr lang="hu-HU" dirty="0"/>
            <a:t>-n</a:t>
          </a:r>
          <a:r>
            <a:rPr lang="en-GB" dirty="0"/>
            <a:t> 8 </a:t>
          </a:r>
          <a:r>
            <a:rPr lang="hu-HU" dirty="0"/>
            <a:t>maggal</a:t>
          </a:r>
          <a:r>
            <a:rPr lang="en-GB" dirty="0"/>
            <a:t>, 1x512GB OS, 2x2TB SSD Gen3 </a:t>
          </a:r>
          <a:r>
            <a:rPr lang="hu-HU" dirty="0"/>
            <a:t>meghajtókkal</a:t>
          </a:r>
        </a:p>
      </dgm:t>
    </dgm:pt>
    <dgm:pt modelId="{F8A740CE-B849-40E0-A209-039AF0AAFEEF}" type="parTrans" cxnId="{4789C059-C558-4081-B4BE-AB2208995389}">
      <dgm:prSet/>
      <dgm:spPr/>
      <dgm:t>
        <a:bodyPr/>
        <a:lstStyle/>
        <a:p>
          <a:endParaRPr lang="hu-HU"/>
        </a:p>
      </dgm:t>
    </dgm:pt>
    <dgm:pt modelId="{A9079EFA-170D-4AC3-BAB0-3E5C17F65694}" type="sibTrans" cxnId="{4789C059-C558-4081-B4BE-AB2208995389}">
      <dgm:prSet/>
      <dgm:spPr/>
      <dgm:t>
        <a:bodyPr/>
        <a:lstStyle/>
        <a:p>
          <a:endParaRPr lang="hu-HU"/>
        </a:p>
      </dgm:t>
    </dgm:pt>
    <dgm:pt modelId="{1F6A2B12-7482-4907-9E9D-770B2F00EA85}">
      <dgm:prSet phldrT="[Text]"/>
      <dgm:spPr/>
      <dgm:t>
        <a:bodyPr/>
        <a:lstStyle/>
        <a:p>
          <a:r>
            <a:rPr lang="en-GB" dirty="0"/>
            <a:t>Data upgrade</a:t>
          </a:r>
          <a:endParaRPr lang="hu-HU" dirty="0"/>
        </a:p>
      </dgm:t>
    </dgm:pt>
    <dgm:pt modelId="{61DD7DE0-0ADF-4E39-869E-0220E7BB4A1C}" type="parTrans" cxnId="{829ADC63-6AA2-49BC-B99F-0B6AE46D2F81}">
      <dgm:prSet/>
      <dgm:spPr/>
      <dgm:t>
        <a:bodyPr/>
        <a:lstStyle/>
        <a:p>
          <a:endParaRPr lang="hu-HU"/>
        </a:p>
      </dgm:t>
    </dgm:pt>
    <dgm:pt modelId="{8046E9A6-DC7D-4679-8F46-788483EDD450}" type="sibTrans" cxnId="{829ADC63-6AA2-49BC-B99F-0B6AE46D2F81}">
      <dgm:prSet/>
      <dgm:spPr/>
      <dgm:t>
        <a:bodyPr/>
        <a:lstStyle/>
        <a:p>
          <a:endParaRPr lang="hu-HU"/>
        </a:p>
      </dgm:t>
    </dgm:pt>
    <dgm:pt modelId="{F10EC1EE-0645-4531-8FEB-B5552E175B03}">
      <dgm:prSet phldrT="[Text]"/>
      <dgm:spPr/>
      <dgm:t>
        <a:bodyPr/>
        <a:lstStyle/>
        <a:p>
          <a:r>
            <a:rPr lang="en-GB" dirty="0"/>
            <a:t>72 </a:t>
          </a:r>
          <a:r>
            <a:rPr lang="hu-HU" dirty="0"/>
            <a:t>óra</a:t>
          </a:r>
        </a:p>
      </dgm:t>
    </dgm:pt>
    <dgm:pt modelId="{1905008D-EA29-4DE4-BC19-967ADAAC883C}" type="parTrans" cxnId="{3AA88F0A-7144-449B-B46C-8246EC37D6BB}">
      <dgm:prSet/>
      <dgm:spPr/>
      <dgm:t>
        <a:bodyPr/>
        <a:lstStyle/>
        <a:p>
          <a:endParaRPr lang="hu-HU"/>
        </a:p>
      </dgm:t>
    </dgm:pt>
    <dgm:pt modelId="{9D24A92E-7E8C-4E91-9847-A8C96D0D9F8E}" type="sibTrans" cxnId="{3AA88F0A-7144-449B-B46C-8246EC37D6BB}">
      <dgm:prSet/>
      <dgm:spPr/>
      <dgm:t>
        <a:bodyPr/>
        <a:lstStyle/>
        <a:p>
          <a:endParaRPr lang="hu-HU"/>
        </a:p>
      </dgm:t>
    </dgm:pt>
    <dgm:pt modelId="{93B37717-74CC-4FA5-A865-1F8496BFEE45}">
      <dgm:prSet phldrT="[Text]"/>
      <dgm:spPr/>
      <dgm:t>
        <a:bodyPr/>
        <a:lstStyle/>
        <a:p>
          <a:r>
            <a:rPr lang="en-GB" dirty="0"/>
            <a:t>BACPAC export</a:t>
          </a:r>
          <a:endParaRPr lang="hu-HU" dirty="0"/>
        </a:p>
      </dgm:t>
    </dgm:pt>
    <dgm:pt modelId="{F1C47DA3-E310-47F4-A7EF-A44744F556C6}" type="parTrans" cxnId="{67DF29E7-1130-483B-AE32-2EA7BD2F5DD4}">
      <dgm:prSet/>
      <dgm:spPr/>
      <dgm:t>
        <a:bodyPr/>
        <a:lstStyle/>
        <a:p>
          <a:endParaRPr lang="hu-HU"/>
        </a:p>
      </dgm:t>
    </dgm:pt>
    <dgm:pt modelId="{499B781F-E042-4639-A87E-95038C11DC21}" type="sibTrans" cxnId="{67DF29E7-1130-483B-AE32-2EA7BD2F5DD4}">
      <dgm:prSet/>
      <dgm:spPr/>
      <dgm:t>
        <a:bodyPr/>
        <a:lstStyle/>
        <a:p>
          <a:endParaRPr lang="hu-HU"/>
        </a:p>
      </dgm:t>
    </dgm:pt>
    <dgm:pt modelId="{DC2B6867-92D8-4FDC-8F54-6FC903B6AF77}">
      <dgm:prSet phldrT="[Text]"/>
      <dgm:spPr/>
      <dgm:t>
        <a:bodyPr/>
        <a:lstStyle/>
        <a:p>
          <a:r>
            <a:rPr lang="en-GB" dirty="0"/>
            <a:t>30 </a:t>
          </a:r>
          <a:r>
            <a:rPr lang="hu-HU" dirty="0"/>
            <a:t>óra</a:t>
          </a:r>
        </a:p>
      </dgm:t>
    </dgm:pt>
    <dgm:pt modelId="{A0D2B5B3-B8DE-4C24-B293-E06ADB2809B9}" type="parTrans" cxnId="{103E8AE5-57FC-4700-A9E5-A8C584FA0552}">
      <dgm:prSet/>
      <dgm:spPr/>
      <dgm:t>
        <a:bodyPr/>
        <a:lstStyle/>
        <a:p>
          <a:endParaRPr lang="hu-HU"/>
        </a:p>
      </dgm:t>
    </dgm:pt>
    <dgm:pt modelId="{DB18E750-E2E4-467F-8DCE-FDFB23DB5F10}" type="sibTrans" cxnId="{103E8AE5-57FC-4700-A9E5-A8C584FA0552}">
      <dgm:prSet/>
      <dgm:spPr/>
      <dgm:t>
        <a:bodyPr/>
        <a:lstStyle/>
        <a:p>
          <a:endParaRPr lang="hu-HU"/>
        </a:p>
      </dgm:t>
    </dgm:pt>
    <dgm:pt modelId="{76D83EF9-E28C-4CB0-AE6A-42AB3C95A3D0}">
      <dgm:prSet phldrT="[Text]"/>
      <dgm:spPr/>
      <dgm:t>
        <a:bodyPr/>
        <a:lstStyle/>
        <a:p>
          <a:r>
            <a:rPr lang="en-GB" dirty="0"/>
            <a:t>BACPAC import on Sandbox</a:t>
          </a:r>
          <a:endParaRPr lang="hu-HU" dirty="0"/>
        </a:p>
      </dgm:t>
    </dgm:pt>
    <dgm:pt modelId="{2572AA39-A3FA-4BFE-9C17-F06439ABDBC1}" type="parTrans" cxnId="{B092A4D5-26DF-477F-8D5E-139C42E54E8B}">
      <dgm:prSet/>
      <dgm:spPr/>
      <dgm:t>
        <a:bodyPr/>
        <a:lstStyle/>
        <a:p>
          <a:endParaRPr lang="hu-HU"/>
        </a:p>
      </dgm:t>
    </dgm:pt>
    <dgm:pt modelId="{341D7048-3E42-4F0F-A76E-4C0EBF76097A}" type="sibTrans" cxnId="{B092A4D5-26DF-477F-8D5E-139C42E54E8B}">
      <dgm:prSet/>
      <dgm:spPr/>
      <dgm:t>
        <a:bodyPr/>
        <a:lstStyle/>
        <a:p>
          <a:endParaRPr lang="hu-HU"/>
        </a:p>
      </dgm:t>
    </dgm:pt>
    <dgm:pt modelId="{E424DB52-42BC-428A-AB6F-A4ACCE6F0955}">
      <dgm:prSet/>
      <dgm:spPr/>
      <dgm:t>
        <a:bodyPr/>
        <a:lstStyle/>
        <a:p>
          <a:r>
            <a:rPr lang="en-GB" dirty="0"/>
            <a:t>30 </a:t>
          </a:r>
          <a:r>
            <a:rPr lang="hu-HU" dirty="0"/>
            <a:t>óra</a:t>
          </a:r>
        </a:p>
      </dgm:t>
    </dgm:pt>
    <dgm:pt modelId="{09B7B4DD-A4C5-4B0C-AF65-02E3E785669C}" type="parTrans" cxnId="{C4A7A17B-545E-42E7-BE65-6E32EE263E92}">
      <dgm:prSet/>
      <dgm:spPr/>
    </dgm:pt>
    <dgm:pt modelId="{A6125F43-E01B-423C-B5D5-461B606EB7EF}" type="sibTrans" cxnId="{C4A7A17B-545E-42E7-BE65-6E32EE263E92}">
      <dgm:prSet/>
      <dgm:spPr/>
    </dgm:pt>
    <dgm:pt modelId="{BCF9291B-8643-4185-AD25-8BDA007CFE5E}" type="pres">
      <dgm:prSet presAssocID="{3EA0E3EA-66AD-4465-A9CA-E3CD3208F524}" presName="linearFlow" presStyleCnt="0">
        <dgm:presLayoutVars>
          <dgm:dir/>
          <dgm:animLvl val="lvl"/>
          <dgm:resizeHandles val="exact"/>
        </dgm:presLayoutVars>
      </dgm:prSet>
      <dgm:spPr/>
    </dgm:pt>
    <dgm:pt modelId="{7BBDBE2E-5C12-46BE-AA9F-A0E14FB1C66D}" type="pres">
      <dgm:prSet presAssocID="{27CDC615-1169-4E2D-A064-DBFE2AA1BEF4}" presName="composite" presStyleCnt="0"/>
      <dgm:spPr/>
    </dgm:pt>
    <dgm:pt modelId="{CD521645-C761-4564-BF29-704818CFB408}" type="pres">
      <dgm:prSet presAssocID="{27CDC615-1169-4E2D-A064-DBFE2AA1BEF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E3A8B3A1-7A77-4991-8028-D38C40D6F757}" type="pres">
      <dgm:prSet presAssocID="{27CDC615-1169-4E2D-A064-DBFE2AA1BEF4}" presName="descendantText" presStyleLbl="alignAcc1" presStyleIdx="0" presStyleCnt="4">
        <dgm:presLayoutVars>
          <dgm:bulletEnabled val="1"/>
        </dgm:presLayoutVars>
      </dgm:prSet>
      <dgm:spPr/>
    </dgm:pt>
    <dgm:pt modelId="{82E48241-DE86-4200-880B-5967ADD44D92}" type="pres">
      <dgm:prSet presAssocID="{3D637B16-EA06-4617-8913-8A81F948CE86}" presName="sp" presStyleCnt="0"/>
      <dgm:spPr/>
    </dgm:pt>
    <dgm:pt modelId="{8C196F7A-3FB3-4F5F-A267-D9FD8F8D5CEA}" type="pres">
      <dgm:prSet presAssocID="{1F6A2B12-7482-4907-9E9D-770B2F00EA85}" presName="composite" presStyleCnt="0"/>
      <dgm:spPr/>
    </dgm:pt>
    <dgm:pt modelId="{5899ACD6-56A9-4B8D-9A7C-4EF94BC5BFAB}" type="pres">
      <dgm:prSet presAssocID="{1F6A2B12-7482-4907-9E9D-770B2F00EA85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F19F7D7F-F272-4118-9E43-A0FBAF682181}" type="pres">
      <dgm:prSet presAssocID="{1F6A2B12-7482-4907-9E9D-770B2F00EA85}" presName="descendantText" presStyleLbl="alignAcc1" presStyleIdx="1" presStyleCnt="4">
        <dgm:presLayoutVars>
          <dgm:bulletEnabled val="1"/>
        </dgm:presLayoutVars>
      </dgm:prSet>
      <dgm:spPr/>
    </dgm:pt>
    <dgm:pt modelId="{7FA05FF6-DB52-4EC9-86CF-FE68ADC0BD92}" type="pres">
      <dgm:prSet presAssocID="{8046E9A6-DC7D-4679-8F46-788483EDD450}" presName="sp" presStyleCnt="0"/>
      <dgm:spPr/>
    </dgm:pt>
    <dgm:pt modelId="{1A55F3AC-B0C2-495E-8DBD-55C2C498607D}" type="pres">
      <dgm:prSet presAssocID="{93B37717-74CC-4FA5-A865-1F8496BFEE45}" presName="composite" presStyleCnt="0"/>
      <dgm:spPr/>
    </dgm:pt>
    <dgm:pt modelId="{90C5C153-2218-4EF9-B0A1-9870D93160C8}" type="pres">
      <dgm:prSet presAssocID="{93B37717-74CC-4FA5-A865-1F8496BFEE45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0971CEFD-B13B-47B1-B824-224238E6C77C}" type="pres">
      <dgm:prSet presAssocID="{93B37717-74CC-4FA5-A865-1F8496BFEE45}" presName="descendantText" presStyleLbl="alignAcc1" presStyleIdx="2" presStyleCnt="4">
        <dgm:presLayoutVars>
          <dgm:bulletEnabled val="1"/>
        </dgm:presLayoutVars>
      </dgm:prSet>
      <dgm:spPr/>
    </dgm:pt>
    <dgm:pt modelId="{83CC2BD9-C66F-4232-8D37-35B7C9076EFF}" type="pres">
      <dgm:prSet presAssocID="{499B781F-E042-4639-A87E-95038C11DC21}" presName="sp" presStyleCnt="0"/>
      <dgm:spPr/>
    </dgm:pt>
    <dgm:pt modelId="{26F81445-0357-4EA4-919E-0AF298ED6EF0}" type="pres">
      <dgm:prSet presAssocID="{76D83EF9-E28C-4CB0-AE6A-42AB3C95A3D0}" presName="composite" presStyleCnt="0"/>
      <dgm:spPr/>
    </dgm:pt>
    <dgm:pt modelId="{EDFEC3E0-6D3C-46D2-A4BB-85EB974A003E}" type="pres">
      <dgm:prSet presAssocID="{76D83EF9-E28C-4CB0-AE6A-42AB3C95A3D0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2D752C95-6DDB-44B6-94C5-72B11C07F5D1}" type="pres">
      <dgm:prSet presAssocID="{76D83EF9-E28C-4CB0-AE6A-42AB3C95A3D0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3AA88F0A-7144-449B-B46C-8246EC37D6BB}" srcId="{1F6A2B12-7482-4907-9E9D-770B2F00EA85}" destId="{F10EC1EE-0645-4531-8FEB-B5552E175B03}" srcOrd="0" destOrd="0" parTransId="{1905008D-EA29-4DE4-BC19-967ADAAC883C}" sibTransId="{9D24A92E-7E8C-4E91-9847-A8C96D0D9F8E}"/>
    <dgm:cxn modelId="{A39C7423-320E-4817-B137-5F828A7A5CD8}" srcId="{3EA0E3EA-66AD-4465-A9CA-E3CD3208F524}" destId="{27CDC615-1169-4E2D-A064-DBFE2AA1BEF4}" srcOrd="0" destOrd="0" parTransId="{148875D5-2624-475C-930D-8110D04DA795}" sibTransId="{3D637B16-EA06-4617-8913-8A81F948CE86}"/>
    <dgm:cxn modelId="{1393E52C-EECD-431E-A1EA-8ABB9CBFABFE}" type="presOf" srcId="{1F6A2B12-7482-4907-9E9D-770B2F00EA85}" destId="{5899ACD6-56A9-4B8D-9A7C-4EF94BC5BFAB}" srcOrd="0" destOrd="0" presId="urn:microsoft.com/office/officeart/2005/8/layout/chevron2"/>
    <dgm:cxn modelId="{829ADC63-6AA2-49BC-B99F-0B6AE46D2F81}" srcId="{3EA0E3EA-66AD-4465-A9CA-E3CD3208F524}" destId="{1F6A2B12-7482-4907-9E9D-770B2F00EA85}" srcOrd="1" destOrd="0" parTransId="{61DD7DE0-0ADF-4E39-869E-0220E7BB4A1C}" sibTransId="{8046E9A6-DC7D-4679-8F46-788483EDD450}"/>
    <dgm:cxn modelId="{9DA8B369-3279-4057-B256-CF75A4BC7AFC}" type="presOf" srcId="{F10EC1EE-0645-4531-8FEB-B5552E175B03}" destId="{F19F7D7F-F272-4118-9E43-A0FBAF682181}" srcOrd="0" destOrd="0" presId="urn:microsoft.com/office/officeart/2005/8/layout/chevron2"/>
    <dgm:cxn modelId="{E4791176-CD20-4AC0-9C6A-B74E8B1BD108}" type="presOf" srcId="{E424DB52-42BC-428A-AB6F-A4ACCE6F0955}" destId="{2D752C95-6DDB-44B6-94C5-72B11C07F5D1}" srcOrd="0" destOrd="0" presId="urn:microsoft.com/office/officeart/2005/8/layout/chevron2"/>
    <dgm:cxn modelId="{27342C56-5969-433E-94D3-1F7B84EDDF21}" type="presOf" srcId="{76D83EF9-E28C-4CB0-AE6A-42AB3C95A3D0}" destId="{EDFEC3E0-6D3C-46D2-A4BB-85EB974A003E}" srcOrd="0" destOrd="0" presId="urn:microsoft.com/office/officeart/2005/8/layout/chevron2"/>
    <dgm:cxn modelId="{4789C059-C558-4081-B4BE-AB2208995389}" srcId="{27CDC615-1169-4E2D-A064-DBFE2AA1BEF4}" destId="{260E386C-9581-43FB-82AE-D4BAFBC7AFD2}" srcOrd="0" destOrd="0" parTransId="{F8A740CE-B849-40E0-A209-039AF0AAFEEF}" sibTransId="{A9079EFA-170D-4AC3-BAB0-3E5C17F65694}"/>
    <dgm:cxn modelId="{C4A7A17B-545E-42E7-BE65-6E32EE263E92}" srcId="{76D83EF9-E28C-4CB0-AE6A-42AB3C95A3D0}" destId="{E424DB52-42BC-428A-AB6F-A4ACCE6F0955}" srcOrd="0" destOrd="0" parTransId="{09B7B4DD-A4C5-4B0C-AF65-02E3E785669C}" sibTransId="{A6125F43-E01B-423C-B5D5-461B606EB7EF}"/>
    <dgm:cxn modelId="{DCE3AB9A-A126-433F-AB5C-940993ACF676}" type="presOf" srcId="{27CDC615-1169-4E2D-A064-DBFE2AA1BEF4}" destId="{CD521645-C761-4564-BF29-704818CFB408}" srcOrd="0" destOrd="0" presId="urn:microsoft.com/office/officeart/2005/8/layout/chevron2"/>
    <dgm:cxn modelId="{44DC059F-5D84-4760-BDE1-2D1250EA8168}" type="presOf" srcId="{260E386C-9581-43FB-82AE-D4BAFBC7AFD2}" destId="{E3A8B3A1-7A77-4991-8028-D38C40D6F757}" srcOrd="0" destOrd="0" presId="urn:microsoft.com/office/officeart/2005/8/layout/chevron2"/>
    <dgm:cxn modelId="{7E6B9DBF-2AA6-423E-822C-8216701FAFDF}" type="presOf" srcId="{93B37717-74CC-4FA5-A865-1F8496BFEE45}" destId="{90C5C153-2218-4EF9-B0A1-9870D93160C8}" srcOrd="0" destOrd="0" presId="urn:microsoft.com/office/officeart/2005/8/layout/chevron2"/>
    <dgm:cxn modelId="{B092A4D5-26DF-477F-8D5E-139C42E54E8B}" srcId="{3EA0E3EA-66AD-4465-A9CA-E3CD3208F524}" destId="{76D83EF9-E28C-4CB0-AE6A-42AB3C95A3D0}" srcOrd="3" destOrd="0" parTransId="{2572AA39-A3FA-4BFE-9C17-F06439ABDBC1}" sibTransId="{341D7048-3E42-4F0F-A76E-4C0EBF76097A}"/>
    <dgm:cxn modelId="{103E8AE5-57FC-4700-A9E5-A8C584FA0552}" srcId="{93B37717-74CC-4FA5-A865-1F8496BFEE45}" destId="{DC2B6867-92D8-4FDC-8F54-6FC903B6AF77}" srcOrd="0" destOrd="0" parTransId="{A0D2B5B3-B8DE-4C24-B293-E06ADB2809B9}" sibTransId="{DB18E750-E2E4-467F-8DCE-FDFB23DB5F10}"/>
    <dgm:cxn modelId="{67DF29E7-1130-483B-AE32-2EA7BD2F5DD4}" srcId="{3EA0E3EA-66AD-4465-A9CA-E3CD3208F524}" destId="{93B37717-74CC-4FA5-A865-1F8496BFEE45}" srcOrd="2" destOrd="0" parTransId="{F1C47DA3-E310-47F4-A7EF-A44744F556C6}" sibTransId="{499B781F-E042-4639-A87E-95038C11DC21}"/>
    <dgm:cxn modelId="{CEBA5CFC-714E-41FC-999E-8FA65DA132BC}" type="presOf" srcId="{3EA0E3EA-66AD-4465-A9CA-E3CD3208F524}" destId="{BCF9291B-8643-4185-AD25-8BDA007CFE5E}" srcOrd="0" destOrd="0" presId="urn:microsoft.com/office/officeart/2005/8/layout/chevron2"/>
    <dgm:cxn modelId="{BA847BFD-399C-4915-B883-6DED2EDEF02F}" type="presOf" srcId="{DC2B6867-92D8-4FDC-8F54-6FC903B6AF77}" destId="{0971CEFD-B13B-47B1-B824-224238E6C77C}" srcOrd="0" destOrd="0" presId="urn:microsoft.com/office/officeart/2005/8/layout/chevron2"/>
    <dgm:cxn modelId="{2229822E-9C60-42A6-A755-DF7CCD0C0AE4}" type="presParOf" srcId="{BCF9291B-8643-4185-AD25-8BDA007CFE5E}" destId="{7BBDBE2E-5C12-46BE-AA9F-A0E14FB1C66D}" srcOrd="0" destOrd="0" presId="urn:microsoft.com/office/officeart/2005/8/layout/chevron2"/>
    <dgm:cxn modelId="{517C8FFC-8299-4CE9-995F-84AA26454EE1}" type="presParOf" srcId="{7BBDBE2E-5C12-46BE-AA9F-A0E14FB1C66D}" destId="{CD521645-C761-4564-BF29-704818CFB408}" srcOrd="0" destOrd="0" presId="urn:microsoft.com/office/officeart/2005/8/layout/chevron2"/>
    <dgm:cxn modelId="{B0011D1A-1195-4F03-B273-F7A69AAE2B49}" type="presParOf" srcId="{7BBDBE2E-5C12-46BE-AA9F-A0E14FB1C66D}" destId="{E3A8B3A1-7A77-4991-8028-D38C40D6F757}" srcOrd="1" destOrd="0" presId="urn:microsoft.com/office/officeart/2005/8/layout/chevron2"/>
    <dgm:cxn modelId="{7FB271F1-449C-4D9F-BBE5-B0BE3E377EEE}" type="presParOf" srcId="{BCF9291B-8643-4185-AD25-8BDA007CFE5E}" destId="{82E48241-DE86-4200-880B-5967ADD44D92}" srcOrd="1" destOrd="0" presId="urn:microsoft.com/office/officeart/2005/8/layout/chevron2"/>
    <dgm:cxn modelId="{1B724EA1-2D87-4F3C-91D1-F8E41E25E34B}" type="presParOf" srcId="{BCF9291B-8643-4185-AD25-8BDA007CFE5E}" destId="{8C196F7A-3FB3-4F5F-A267-D9FD8F8D5CEA}" srcOrd="2" destOrd="0" presId="urn:microsoft.com/office/officeart/2005/8/layout/chevron2"/>
    <dgm:cxn modelId="{8D25E41C-754A-4E17-BC0B-E57FD4CEC71F}" type="presParOf" srcId="{8C196F7A-3FB3-4F5F-A267-D9FD8F8D5CEA}" destId="{5899ACD6-56A9-4B8D-9A7C-4EF94BC5BFAB}" srcOrd="0" destOrd="0" presId="urn:microsoft.com/office/officeart/2005/8/layout/chevron2"/>
    <dgm:cxn modelId="{DEB36217-4764-49F9-B7A0-E6A7CEF5C2F3}" type="presParOf" srcId="{8C196F7A-3FB3-4F5F-A267-D9FD8F8D5CEA}" destId="{F19F7D7F-F272-4118-9E43-A0FBAF682181}" srcOrd="1" destOrd="0" presId="urn:microsoft.com/office/officeart/2005/8/layout/chevron2"/>
    <dgm:cxn modelId="{2B8A83FB-7423-4BF8-9C09-02BA4D4D9B78}" type="presParOf" srcId="{BCF9291B-8643-4185-AD25-8BDA007CFE5E}" destId="{7FA05FF6-DB52-4EC9-86CF-FE68ADC0BD92}" srcOrd="3" destOrd="0" presId="urn:microsoft.com/office/officeart/2005/8/layout/chevron2"/>
    <dgm:cxn modelId="{94892961-3780-491E-8EAB-2350A2C11303}" type="presParOf" srcId="{BCF9291B-8643-4185-AD25-8BDA007CFE5E}" destId="{1A55F3AC-B0C2-495E-8DBD-55C2C498607D}" srcOrd="4" destOrd="0" presId="urn:microsoft.com/office/officeart/2005/8/layout/chevron2"/>
    <dgm:cxn modelId="{815CB6C8-53C7-4832-99AA-017B9BA5041C}" type="presParOf" srcId="{1A55F3AC-B0C2-495E-8DBD-55C2C498607D}" destId="{90C5C153-2218-4EF9-B0A1-9870D93160C8}" srcOrd="0" destOrd="0" presId="urn:microsoft.com/office/officeart/2005/8/layout/chevron2"/>
    <dgm:cxn modelId="{28CCB8D9-F01D-4415-80F9-1805956FD258}" type="presParOf" srcId="{1A55F3AC-B0C2-495E-8DBD-55C2C498607D}" destId="{0971CEFD-B13B-47B1-B824-224238E6C77C}" srcOrd="1" destOrd="0" presId="urn:microsoft.com/office/officeart/2005/8/layout/chevron2"/>
    <dgm:cxn modelId="{2B0319D1-1340-4607-9095-12A31B9334C3}" type="presParOf" srcId="{BCF9291B-8643-4185-AD25-8BDA007CFE5E}" destId="{83CC2BD9-C66F-4232-8D37-35B7C9076EFF}" srcOrd="5" destOrd="0" presId="urn:microsoft.com/office/officeart/2005/8/layout/chevron2"/>
    <dgm:cxn modelId="{E655A13D-FEC9-47DA-8809-A4055116B9B9}" type="presParOf" srcId="{BCF9291B-8643-4185-AD25-8BDA007CFE5E}" destId="{26F81445-0357-4EA4-919E-0AF298ED6EF0}" srcOrd="6" destOrd="0" presId="urn:microsoft.com/office/officeart/2005/8/layout/chevron2"/>
    <dgm:cxn modelId="{C385046A-9904-4DA5-8BB6-BAAF72FFD25E}" type="presParOf" srcId="{26F81445-0357-4EA4-919E-0AF298ED6EF0}" destId="{EDFEC3E0-6D3C-46D2-A4BB-85EB974A003E}" srcOrd="0" destOrd="0" presId="urn:microsoft.com/office/officeart/2005/8/layout/chevron2"/>
    <dgm:cxn modelId="{D0FE16D9-8855-4BC6-944A-9D72F5692D2D}" type="presParOf" srcId="{26F81445-0357-4EA4-919E-0AF298ED6EF0}" destId="{2D752C95-6DDB-44B6-94C5-72B11C07F5D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21645-C761-4564-BF29-704818CFB408}">
      <dsp:nvSpPr>
        <dsp:cNvPr id="0" name=""/>
        <dsp:cNvSpPr/>
      </dsp:nvSpPr>
      <dsp:spPr>
        <a:xfrm rot="5400000">
          <a:off x="-189259" y="192675"/>
          <a:ext cx="1261731" cy="8832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SQL Collation change</a:t>
          </a:r>
          <a:endParaRPr lang="hu-HU" sz="900" kern="1200" dirty="0"/>
        </a:p>
      </dsp:txBody>
      <dsp:txXfrm rot="-5400000">
        <a:off x="1" y="445021"/>
        <a:ext cx="883212" cy="378519"/>
      </dsp:txXfrm>
    </dsp:sp>
    <dsp:sp modelId="{E3A8B3A1-7A77-4991-8028-D38C40D6F757}">
      <dsp:nvSpPr>
        <dsp:cNvPr id="0" name=""/>
        <dsp:cNvSpPr/>
      </dsp:nvSpPr>
      <dsp:spPr>
        <a:xfrm rot="5400000">
          <a:off x="3528927" y="-2642299"/>
          <a:ext cx="820125" cy="61115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72 </a:t>
          </a:r>
          <a:r>
            <a:rPr lang="hu-HU" sz="2300" kern="1200" dirty="0"/>
            <a:t>óra helyi</a:t>
          </a:r>
          <a:r>
            <a:rPr lang="en-GB" sz="2300" kern="1200" dirty="0"/>
            <a:t> VHD</a:t>
          </a:r>
          <a:r>
            <a:rPr lang="hu-HU" sz="2300" kern="1200" dirty="0"/>
            <a:t>-n</a:t>
          </a:r>
          <a:r>
            <a:rPr lang="en-GB" sz="2300" kern="1200" dirty="0"/>
            <a:t> 8 </a:t>
          </a:r>
          <a:r>
            <a:rPr lang="hu-HU" sz="2300" kern="1200" dirty="0"/>
            <a:t>maggal</a:t>
          </a:r>
          <a:r>
            <a:rPr lang="en-GB" sz="2300" kern="1200" dirty="0"/>
            <a:t>, 1x512GB OS, 2x2TB SSD Gen3 </a:t>
          </a:r>
          <a:r>
            <a:rPr lang="hu-HU" sz="2300" kern="1200" dirty="0"/>
            <a:t>meghajtókkal</a:t>
          </a:r>
        </a:p>
      </dsp:txBody>
      <dsp:txXfrm rot="-5400000">
        <a:off x="883212" y="43451"/>
        <a:ext cx="6071521" cy="740055"/>
      </dsp:txXfrm>
    </dsp:sp>
    <dsp:sp modelId="{5899ACD6-56A9-4B8D-9A7C-4EF94BC5BFAB}">
      <dsp:nvSpPr>
        <dsp:cNvPr id="0" name=""/>
        <dsp:cNvSpPr/>
      </dsp:nvSpPr>
      <dsp:spPr>
        <a:xfrm rot="5400000">
          <a:off x="-189259" y="1307932"/>
          <a:ext cx="1261731" cy="8832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Data upgrade</a:t>
          </a:r>
          <a:endParaRPr lang="hu-HU" sz="900" kern="1200" dirty="0"/>
        </a:p>
      </dsp:txBody>
      <dsp:txXfrm rot="-5400000">
        <a:off x="1" y="1560278"/>
        <a:ext cx="883212" cy="378519"/>
      </dsp:txXfrm>
    </dsp:sp>
    <dsp:sp modelId="{F19F7D7F-F272-4118-9E43-A0FBAF682181}">
      <dsp:nvSpPr>
        <dsp:cNvPr id="0" name=""/>
        <dsp:cNvSpPr/>
      </dsp:nvSpPr>
      <dsp:spPr>
        <a:xfrm rot="5400000">
          <a:off x="3528927" y="-1527043"/>
          <a:ext cx="820125" cy="61115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72 </a:t>
          </a:r>
          <a:r>
            <a:rPr lang="hu-HU" sz="2300" kern="1200" dirty="0"/>
            <a:t>óra</a:t>
          </a:r>
        </a:p>
      </dsp:txBody>
      <dsp:txXfrm rot="-5400000">
        <a:off x="883212" y="1158707"/>
        <a:ext cx="6071521" cy="740055"/>
      </dsp:txXfrm>
    </dsp:sp>
    <dsp:sp modelId="{90C5C153-2218-4EF9-B0A1-9870D93160C8}">
      <dsp:nvSpPr>
        <dsp:cNvPr id="0" name=""/>
        <dsp:cNvSpPr/>
      </dsp:nvSpPr>
      <dsp:spPr>
        <a:xfrm rot="5400000">
          <a:off x="-189259" y="2423188"/>
          <a:ext cx="1261731" cy="8832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BACPAC export</a:t>
          </a:r>
          <a:endParaRPr lang="hu-HU" sz="900" kern="1200" dirty="0"/>
        </a:p>
      </dsp:txBody>
      <dsp:txXfrm rot="-5400000">
        <a:off x="1" y="2675534"/>
        <a:ext cx="883212" cy="378519"/>
      </dsp:txXfrm>
    </dsp:sp>
    <dsp:sp modelId="{0971CEFD-B13B-47B1-B824-224238E6C77C}">
      <dsp:nvSpPr>
        <dsp:cNvPr id="0" name=""/>
        <dsp:cNvSpPr/>
      </dsp:nvSpPr>
      <dsp:spPr>
        <a:xfrm rot="5400000">
          <a:off x="3528927" y="-411786"/>
          <a:ext cx="820125" cy="61115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30 </a:t>
          </a:r>
          <a:r>
            <a:rPr lang="hu-HU" sz="2300" kern="1200" dirty="0"/>
            <a:t>óra</a:t>
          </a:r>
        </a:p>
      </dsp:txBody>
      <dsp:txXfrm rot="-5400000">
        <a:off x="883212" y="2273964"/>
        <a:ext cx="6071521" cy="740055"/>
      </dsp:txXfrm>
    </dsp:sp>
    <dsp:sp modelId="{EDFEC3E0-6D3C-46D2-A4BB-85EB974A003E}">
      <dsp:nvSpPr>
        <dsp:cNvPr id="0" name=""/>
        <dsp:cNvSpPr/>
      </dsp:nvSpPr>
      <dsp:spPr>
        <a:xfrm rot="5400000">
          <a:off x="-189259" y="3538445"/>
          <a:ext cx="1261731" cy="8832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BACPAC import on Sandbox</a:t>
          </a:r>
          <a:endParaRPr lang="hu-HU" sz="900" kern="1200" dirty="0"/>
        </a:p>
      </dsp:txBody>
      <dsp:txXfrm rot="-5400000">
        <a:off x="1" y="3790791"/>
        <a:ext cx="883212" cy="378519"/>
      </dsp:txXfrm>
    </dsp:sp>
    <dsp:sp modelId="{2D752C95-6DDB-44B6-94C5-72B11C07F5D1}">
      <dsp:nvSpPr>
        <dsp:cNvPr id="0" name=""/>
        <dsp:cNvSpPr/>
      </dsp:nvSpPr>
      <dsp:spPr>
        <a:xfrm rot="5400000">
          <a:off x="3528927" y="703470"/>
          <a:ext cx="820125" cy="61115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30 </a:t>
          </a:r>
          <a:r>
            <a:rPr lang="hu-HU" sz="2300" kern="1200" dirty="0"/>
            <a:t>óra</a:t>
          </a:r>
        </a:p>
      </dsp:txBody>
      <dsp:txXfrm rot="-5400000">
        <a:off x="883212" y="3389221"/>
        <a:ext cx="6071521" cy="74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D0AD7D-3644-4D24-9A07-1DB71DF6FF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2066AA-6F8D-48A1-985F-26F60F3DDF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8D298-A9D3-4A02-B5B7-FBAC628E349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D834E-E23E-4C23-B3B4-47562913DB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7345A-AF08-48EA-A514-D1D05473F9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87B67-74E7-488D-9D2C-074D983A7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3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61C4C-72E3-4261-A414-8AA30BA819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049" y="2522079"/>
            <a:ext cx="6045931" cy="177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3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76AF-411F-41AB-8339-5B450CA7B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54148"/>
            <a:ext cx="10515600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0EFAB-4329-4BFF-AC0E-771DC39A0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3387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78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F6C4-CFFB-46EA-8A33-105E51B5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0912-4736-4055-BA64-3B2157C86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C4E38-6E55-4ED4-845C-C4B71944A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35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33E2-6C47-48A9-988D-D20B785B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71A12-2B17-4EE4-873A-5FE57278C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B669-C5AB-46E4-A539-B998F15E3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F63F7-0B5A-4026-A72B-828412029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711BB-AAD2-4A63-95E2-7D342E853D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6394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0F1F-14A5-4091-A3AD-0C966F9D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779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F935-DC7D-4305-885C-4A16BD86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75D94-4E5E-46DA-A620-E6F5E93BF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3B566-51A7-42FF-BC11-DE612E3B7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732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9C55-85F1-4EB6-9556-245D515D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2AC299-C822-4B65-B31D-63F625B4B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9DCF5-8618-48E3-BF33-09A8E3F7E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610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820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19A4A41-3C48-4CE7-8E3A-5402C2008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9169" y="457199"/>
            <a:ext cx="4310706" cy="582230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CF3432F-A00E-4A70-BCF8-A5042E61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24861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96F27B2-A882-423A-91C9-6DDDD9CB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20" y="615820"/>
            <a:ext cx="4858979" cy="5178490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1879F9A-D09A-4F85-B644-D8F7FA305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9169" y="615820"/>
            <a:ext cx="4310706" cy="51784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915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980290-D9FB-443D-A9F0-1AFC162D28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7897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27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1848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F98506E-93DF-4090-A03B-911248A63C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095" y="3954458"/>
            <a:ext cx="6399213" cy="183038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6EC0AC-B875-43F2-A021-F2A75E7D51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257" y="2117165"/>
            <a:ext cx="6401051" cy="1837298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3618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8FEA-0C3E-456D-855B-59809286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366C-25CA-4BCC-B795-01871B81F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465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BB7A-0E5D-4C42-9F4B-E1BFE405B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24F99-B464-499A-AD3E-BC8CE6A2D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75647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BB7A-0E5D-4C42-9F4B-E1BFE405B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24F99-B464-499A-AD3E-BC8CE6A2D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16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8FEA-0C3E-456D-855B-59809286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366C-25CA-4BCC-B795-01871B81F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146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ED54B-52C0-4ACB-9246-A6DAF696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325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59" r:id="rId2"/>
    <p:sldLayoutId id="2147483668" r:id="rId3"/>
    <p:sldLayoutId id="2147483686" r:id="rId4"/>
    <p:sldLayoutId id="2147483700" r:id="rId5"/>
    <p:sldLayoutId id="2147483715" r:id="rId6"/>
    <p:sldLayoutId id="214748371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ED54B-52C0-4ACB-9246-A6DAF696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75FF2-9593-4E02-BAC2-56FDE35ED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47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8" r:id="rId7"/>
    <p:sldLayoutId id="2147483709" r:id="rId8"/>
    <p:sldLayoutId id="2147483710" r:id="rId9"/>
    <p:sldLayoutId id="2147483684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onderfulengineering.com/whats-difference-good-engineer-great-one/" TargetMode="External"/><Relationship Id="rId7" Type="http://schemas.openxmlformats.org/officeDocument/2006/relationships/hyperlink" Target="http://www.nextgenerationdata.co.uk/news/latest-news/page/2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g"/><Relationship Id="rId5" Type="http://schemas.openxmlformats.org/officeDocument/2006/relationships/hyperlink" Target="https://pokerfuse.com/news/poker-room-news/2014-08-04-wsopcom-nevada-undergoes-major-software-upgrade/" TargetMode="External"/><Relationship Id="rId4" Type="http://schemas.openxmlformats.org/officeDocument/2006/relationships/image" Target="../media/image3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tter.com/DAXrunBase" TargetMode="External"/><Relationship Id="rId2" Type="http://schemas.openxmlformats.org/officeDocument/2006/relationships/hyperlink" Target="https://www.daxrunbase.com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ynamics365/fin-ops-core/dev-itpro/database/dbmovement-scenario-goldenconfig#before-you-begin" TargetMode="Externa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download/details.aspx?id=53595" TargetMode="Externa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q2Ebn9TSK-I?feature=oembed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11CF0-9D68-456A-B5FC-79E8A3DFA6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6540" y="3954458"/>
            <a:ext cx="7730322" cy="1830388"/>
          </a:xfrm>
        </p:spPr>
        <p:txBody>
          <a:bodyPr/>
          <a:lstStyle/>
          <a:p>
            <a:r>
              <a:rPr lang="en-US" dirty="0"/>
              <a:t>Vilmos Kintera - Head of AX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E37AAA-73D4-4EB7-88A8-2D686C4F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2" y="2117165"/>
            <a:ext cx="10868083" cy="1837298"/>
          </a:xfrm>
        </p:spPr>
        <p:txBody>
          <a:bodyPr>
            <a:normAutofit fontScale="90000"/>
          </a:bodyPr>
          <a:lstStyle/>
          <a:p>
            <a:r>
              <a:rPr lang="hu-HU" dirty="0"/>
              <a:t>Dynamics 365 Data upgrade előkészítése és folyamatai nagyvállalati környezetben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8495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8CB42-FDD7-439F-87CF-B707D38D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 fontScale="90000"/>
          </a:bodyPr>
          <a:lstStyle/>
          <a:p>
            <a:r>
              <a:rPr lang="en-US" sz="3700" dirty="0" err="1"/>
              <a:t>Alkalmazások</a:t>
            </a:r>
            <a:r>
              <a:rPr lang="en-US" sz="3700" dirty="0"/>
              <a:t> </a:t>
            </a:r>
            <a:r>
              <a:rPr lang="en-US" sz="3700" dirty="0" err="1"/>
              <a:t>költöztetése</a:t>
            </a:r>
            <a:r>
              <a:rPr lang="en-US" sz="3700" dirty="0"/>
              <a:t> a </a:t>
            </a:r>
            <a:r>
              <a:rPr lang="en-US" sz="3700" dirty="0" err="1"/>
              <a:t>felhőbe</a:t>
            </a:r>
            <a:endParaRPr lang="en-GB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E84AF-F4D6-4417-98E7-1ED78A6BA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820780" cy="3375920"/>
          </a:xfrm>
        </p:spPr>
        <p:txBody>
          <a:bodyPr anchor="t"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u-HU" sz="1800" dirty="0"/>
              <a:t>Házon belül fejlesztett </a:t>
            </a:r>
            <a:r>
              <a:rPr lang="en-GB" sz="1800" dirty="0"/>
              <a:t>eCommerce port</a:t>
            </a:r>
            <a:r>
              <a:rPr lang="hu-HU" sz="1800" dirty="0"/>
              <a:t>á</a:t>
            </a:r>
            <a:r>
              <a:rPr lang="en-GB" sz="1800" dirty="0"/>
              <a:t>l </a:t>
            </a:r>
            <a:r>
              <a:rPr lang="hu-HU" sz="1800" dirty="0"/>
              <a:t>alkotja az online értékesítési csatorna legfőbb alapját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hu-HU" sz="1800" dirty="0"/>
              <a:t>Néhány funkciója</a:t>
            </a:r>
            <a:r>
              <a:rPr lang="en-GB" sz="1800" dirty="0"/>
              <a:t>:</a:t>
            </a:r>
          </a:p>
          <a:p>
            <a:r>
              <a:rPr lang="hu-HU" sz="1800" dirty="0"/>
              <a:t>Valós idejű termék- és ügyféladatok, készletellenőrzés</a:t>
            </a:r>
            <a:endParaRPr lang="en-GB" sz="1800" dirty="0"/>
          </a:p>
          <a:p>
            <a:r>
              <a:rPr lang="hu-HU" sz="1800" dirty="0"/>
              <a:t>Személyre szabott ajánlott termékkosár</a:t>
            </a:r>
            <a:endParaRPr lang="en-GB" sz="1800" dirty="0"/>
          </a:p>
          <a:p>
            <a:r>
              <a:rPr lang="hu-HU" sz="1800" dirty="0"/>
              <a:t>Gyakran együtt vásárolt termékek </a:t>
            </a:r>
            <a:r>
              <a:rPr lang="en-GB" sz="1800" dirty="0"/>
              <a:t>(upsell, cross-sell)</a:t>
            </a:r>
          </a:p>
          <a:p>
            <a:r>
              <a:rPr lang="en-GB" sz="1800" dirty="0"/>
              <a:t>Olympus Payment </a:t>
            </a:r>
            <a:r>
              <a:rPr lang="hu-HU" sz="1800" dirty="0"/>
              <a:t>fizetési portál digitális tárcával</a:t>
            </a:r>
            <a:r>
              <a:rPr lang="en-GB" sz="1800" dirty="0"/>
              <a:t>, 3D-secure checkout</a:t>
            </a:r>
            <a:r>
              <a:rPr lang="hu-HU" sz="1800" dirty="0" err="1"/>
              <a:t>tal</a:t>
            </a:r>
            <a:endParaRPr lang="en-GB" sz="1800" dirty="0"/>
          </a:p>
          <a:p>
            <a:r>
              <a:rPr lang="hu-HU" sz="1800" dirty="0"/>
              <a:t>Többrétegű árkalkuláció régió és üzleti profil szerinti bontásban</a:t>
            </a:r>
            <a:endParaRPr lang="en-GB" sz="18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06619-8A33-4B0F-A19D-1254C1A03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6" r="-3" b="158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1937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8CB42-FDD7-439F-87CF-B707D38D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 fontScale="90000"/>
          </a:bodyPr>
          <a:lstStyle/>
          <a:p>
            <a:r>
              <a:rPr lang="en-US" sz="3700" dirty="0" err="1"/>
              <a:t>Alkalmazások</a:t>
            </a:r>
            <a:r>
              <a:rPr lang="en-US" sz="3700" dirty="0"/>
              <a:t> </a:t>
            </a:r>
            <a:r>
              <a:rPr lang="en-US" sz="3700" dirty="0" err="1"/>
              <a:t>költöztetése</a:t>
            </a:r>
            <a:r>
              <a:rPr lang="en-US" sz="3700" dirty="0"/>
              <a:t> a </a:t>
            </a:r>
            <a:r>
              <a:rPr lang="en-US" sz="3700" dirty="0" err="1"/>
              <a:t>felhőbe</a:t>
            </a:r>
            <a:endParaRPr lang="en-GB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E84AF-F4D6-4417-98E7-1ED78A6BA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1800" dirty="0" err="1"/>
              <a:t>RoadNet</a:t>
            </a:r>
            <a:r>
              <a:rPr lang="en-GB" sz="1800" dirty="0"/>
              <a:t> </a:t>
            </a:r>
            <a:r>
              <a:rPr lang="hu-HU" sz="1800" dirty="0"/>
              <a:t>útvonaltervező megoldás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hu-HU" sz="1800" dirty="0"/>
              <a:t>K</a:t>
            </a:r>
            <a:r>
              <a:rPr lang="en-GB" sz="1800" dirty="0" err="1"/>
              <a:t>omplex</a:t>
            </a:r>
            <a:r>
              <a:rPr lang="en-GB" sz="1800" dirty="0"/>
              <a:t> </a:t>
            </a:r>
            <a:r>
              <a:rPr lang="hu-HU" sz="1800" dirty="0"/>
              <a:t>útvonaltervezés </a:t>
            </a:r>
            <a:r>
              <a:rPr lang="hu-HU" sz="1800" dirty="0" err="1"/>
              <a:t>járművenként</a:t>
            </a:r>
            <a:r>
              <a:rPr lang="hu-HU" sz="1800" dirty="0"/>
              <a:t> </a:t>
            </a:r>
            <a:r>
              <a:rPr lang="en-GB" sz="1800" dirty="0"/>
              <a:t>20+ </a:t>
            </a:r>
            <a:r>
              <a:rPr lang="hu-HU" sz="1800" dirty="0"/>
              <a:t>szállítási címmel, </a:t>
            </a:r>
            <a:r>
              <a:rPr lang="en-GB" sz="1800" dirty="0"/>
              <a:t>100+ </a:t>
            </a:r>
            <a:r>
              <a:rPr lang="hu-HU" sz="1800" dirty="0"/>
              <a:t>járművel naponta</a:t>
            </a:r>
            <a:r>
              <a:rPr lang="en-GB" sz="1800" dirty="0"/>
              <a:t>.</a:t>
            </a:r>
            <a:endParaRPr lang="hu-HU" sz="1800" dirty="0"/>
          </a:p>
          <a:p>
            <a:pPr marL="0" indent="0">
              <a:buNone/>
            </a:pPr>
            <a:endParaRPr lang="hu-HU" sz="1800" dirty="0"/>
          </a:p>
          <a:p>
            <a:pPr marL="0" indent="0">
              <a:buNone/>
            </a:pPr>
            <a:r>
              <a:rPr lang="hu-HU" sz="1800" dirty="0"/>
              <a:t>A koronavírus miatt B2C ügyfelek kiszolgálása, aznapi kiszállítás próbajellegű bevezetése.</a:t>
            </a:r>
            <a:endParaRPr lang="en-GB" sz="18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39E71C5-F27F-4513-8F69-3043BA595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6" r="32278" b="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6563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8CB42-FDD7-439F-87CF-B707D38D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284420" cy="1687143"/>
          </a:xfrm>
        </p:spPr>
        <p:txBody>
          <a:bodyPr anchor="t">
            <a:normAutofit/>
          </a:bodyPr>
          <a:lstStyle/>
          <a:p>
            <a:r>
              <a:rPr lang="en-US" sz="3700" dirty="0" err="1">
                <a:solidFill>
                  <a:schemeClr val="bg1"/>
                </a:solidFill>
              </a:rPr>
              <a:t>Alkalmazások</a:t>
            </a:r>
            <a:r>
              <a:rPr lang="en-US" sz="3700" dirty="0">
                <a:solidFill>
                  <a:schemeClr val="bg1"/>
                </a:solidFill>
              </a:rPr>
              <a:t> </a:t>
            </a:r>
            <a:r>
              <a:rPr lang="en-US" sz="3700" dirty="0" err="1">
                <a:solidFill>
                  <a:schemeClr val="bg1"/>
                </a:solidFill>
              </a:rPr>
              <a:t>költöztetése</a:t>
            </a:r>
            <a:r>
              <a:rPr lang="en-US" sz="3700" dirty="0">
                <a:solidFill>
                  <a:schemeClr val="bg1"/>
                </a:solidFill>
              </a:rPr>
              <a:t> a </a:t>
            </a:r>
            <a:r>
              <a:rPr lang="en-US" sz="3700" dirty="0" err="1">
                <a:solidFill>
                  <a:schemeClr val="bg1"/>
                </a:solidFill>
              </a:rPr>
              <a:t>felhőbe</a:t>
            </a:r>
            <a:endParaRPr lang="en-GB" sz="37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5D2A63C-C669-493B-91FB-8066F3207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5" b="-1"/>
          <a:stretch/>
        </p:blipFill>
        <p:spPr>
          <a:xfrm>
            <a:off x="1155556" y="637762"/>
            <a:ext cx="9889765" cy="357930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E84AF-F4D6-4417-98E7-1ED78A6BA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1600" dirty="0"/>
              <a:t>Samsara IoT-</a:t>
            </a:r>
            <a:r>
              <a:rPr lang="hu-HU" sz="1600" dirty="0"/>
              <a:t>alapú telemetria-gyűjtés és monitorozása a flottának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3843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8CB42-FDD7-439F-87CF-B707D38D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 sz="3700" dirty="0" err="1"/>
              <a:t>Alkalmazások</a:t>
            </a:r>
            <a:r>
              <a:rPr lang="en-US" sz="3700" dirty="0"/>
              <a:t> </a:t>
            </a:r>
            <a:r>
              <a:rPr lang="en-US" sz="3700" dirty="0" err="1"/>
              <a:t>költöztetése</a:t>
            </a:r>
            <a:r>
              <a:rPr lang="en-US" sz="3700" dirty="0"/>
              <a:t> a </a:t>
            </a:r>
            <a:r>
              <a:rPr lang="en-US" sz="3700" dirty="0" err="1"/>
              <a:t>felhőbe</a:t>
            </a:r>
            <a:endParaRPr lang="en-GB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E84AF-F4D6-4417-98E7-1ED78A6BA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u-HU" sz="2000" dirty="0"/>
              <a:t>Kiszállítói app</a:t>
            </a:r>
            <a:endParaRPr lang="en-GB" sz="2000" dirty="0"/>
          </a:p>
          <a:p>
            <a:pPr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0" indent="0">
              <a:buNone/>
            </a:pPr>
            <a:r>
              <a:rPr lang="hu-HU" sz="2000" dirty="0"/>
              <a:t>Megrendelések </a:t>
            </a:r>
            <a:r>
              <a:rPr lang="hu-HU" sz="2000" dirty="0" err="1"/>
              <a:t>on</a:t>
            </a:r>
            <a:r>
              <a:rPr lang="hu-HU" sz="2000" dirty="0"/>
              <a:t>-site szerkesztése, kifizetések és credit management, visszáru kezelése, végszámla nyomtatása</a:t>
            </a:r>
            <a:r>
              <a:rPr lang="en-GB" sz="2000" dirty="0"/>
              <a:t>.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8916C9-F613-4932-A583-DF5603E60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945" y="321734"/>
            <a:ext cx="1582242" cy="273981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8445DF-9894-43EC-A7E3-E39B11445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15" y="321734"/>
            <a:ext cx="1664436" cy="273981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9C8324-C135-4D7D-9FB2-BCEA99DCD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833" y="3796452"/>
            <a:ext cx="1638334" cy="255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13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8CB42-FDD7-439F-87CF-B707D38D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 sz="3700" dirty="0" err="1"/>
              <a:t>Alkalmazások</a:t>
            </a:r>
            <a:r>
              <a:rPr lang="en-US" sz="3700" dirty="0"/>
              <a:t> </a:t>
            </a:r>
            <a:r>
              <a:rPr lang="en-US" sz="3700" dirty="0" err="1"/>
              <a:t>költöztetése</a:t>
            </a:r>
            <a:r>
              <a:rPr lang="en-US" sz="3700" dirty="0"/>
              <a:t> a </a:t>
            </a:r>
            <a:r>
              <a:rPr lang="en-US" sz="3700" dirty="0" err="1"/>
              <a:t>felhőbe</a:t>
            </a:r>
            <a:endParaRPr lang="en-GB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E84AF-F4D6-4417-98E7-1ED78A6BA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u-HU" sz="2000" dirty="0"/>
              <a:t>Házilag fejlesztett készletkezelő alkalmazások</a:t>
            </a:r>
            <a:endParaRPr lang="en-GB" sz="2000" dirty="0"/>
          </a:p>
          <a:p>
            <a:pPr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0" indent="0">
              <a:buNone/>
            </a:pPr>
            <a:r>
              <a:rPr lang="hu-HU" sz="2000" dirty="0"/>
              <a:t>Ciklikus leltárazó</a:t>
            </a:r>
            <a:r>
              <a:rPr lang="en-GB" sz="2000" dirty="0"/>
              <a:t> app</a:t>
            </a:r>
          </a:p>
          <a:p>
            <a:pPr marL="0" indent="0">
              <a:buNone/>
            </a:pPr>
            <a:r>
              <a:rPr lang="hu-HU" sz="2000" dirty="0"/>
              <a:t>Raktári szedő </a:t>
            </a:r>
            <a:r>
              <a:rPr lang="en-GB" sz="2000" dirty="0"/>
              <a:t>app</a:t>
            </a:r>
          </a:p>
          <a:p>
            <a:pPr marL="0" indent="0">
              <a:buNone/>
            </a:pPr>
            <a:r>
              <a:rPr lang="hu-HU" sz="2000" dirty="0"/>
              <a:t>Bevételező</a:t>
            </a:r>
            <a:r>
              <a:rPr lang="en-GB" sz="2000" dirty="0"/>
              <a:t> app</a:t>
            </a:r>
            <a:endParaRPr lang="hu-HU" sz="2000" dirty="0"/>
          </a:p>
          <a:p>
            <a:pPr marL="0" indent="0">
              <a:buNone/>
            </a:pPr>
            <a:r>
              <a:rPr lang="hu-HU" sz="2000" dirty="0"/>
              <a:t>Raktári kiadó app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E1E3B-5EAE-4CCC-BAF3-E3B1E7493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026" y="94402"/>
            <a:ext cx="1808225" cy="32004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464E80-2AC0-4C7C-A5E6-723AC75CD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307" y="94402"/>
            <a:ext cx="1992249" cy="32004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834F4F-47A7-4803-8D8B-9C92CFBE8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363" y="3614765"/>
            <a:ext cx="2110169" cy="310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53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8CB42-FDD7-439F-87CF-B707D38D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 fontScale="90000"/>
          </a:bodyPr>
          <a:lstStyle/>
          <a:p>
            <a:r>
              <a:rPr lang="en-US" sz="3700" dirty="0" err="1"/>
              <a:t>Alkalmazások</a:t>
            </a:r>
            <a:r>
              <a:rPr lang="en-US" sz="3700" dirty="0"/>
              <a:t> </a:t>
            </a:r>
            <a:r>
              <a:rPr lang="en-US" sz="3700" dirty="0" err="1"/>
              <a:t>költöztetése</a:t>
            </a:r>
            <a:r>
              <a:rPr lang="en-US" sz="3700" dirty="0"/>
              <a:t> a </a:t>
            </a:r>
            <a:r>
              <a:rPr lang="en-US" sz="3700" dirty="0" err="1"/>
              <a:t>felhőbe</a:t>
            </a:r>
            <a:endParaRPr lang="en-GB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E84AF-F4D6-4417-98E7-1ED78A6BA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1800" dirty="0"/>
              <a:t>SoftCo AP </a:t>
            </a:r>
            <a:r>
              <a:rPr lang="hu-HU" sz="1800" dirty="0"/>
              <a:t>automatizálás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hu-HU" sz="1800" dirty="0"/>
              <a:t>Levélben érkező beszállítói számlák automatikus feldolgozása</a:t>
            </a:r>
            <a:r>
              <a:rPr lang="en-GB" sz="1800" dirty="0"/>
              <a:t>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15CEA-759B-432D-842E-582A480FA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9" r="1551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38802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8CB42-FDD7-439F-87CF-B707D38D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 fontScale="90000"/>
          </a:bodyPr>
          <a:lstStyle/>
          <a:p>
            <a:r>
              <a:rPr lang="en-US" sz="3700" dirty="0" err="1"/>
              <a:t>Alkalmazások</a:t>
            </a:r>
            <a:r>
              <a:rPr lang="en-US" sz="3700" dirty="0"/>
              <a:t> </a:t>
            </a:r>
            <a:r>
              <a:rPr lang="en-US" sz="3700" dirty="0" err="1"/>
              <a:t>költöztetése</a:t>
            </a:r>
            <a:r>
              <a:rPr lang="en-US" sz="3700" dirty="0"/>
              <a:t> a </a:t>
            </a:r>
            <a:r>
              <a:rPr lang="en-US" sz="3700" dirty="0" err="1"/>
              <a:t>felhőbe</a:t>
            </a:r>
            <a:endParaRPr lang="en-GB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E84AF-F4D6-4417-98E7-1ED78A6BA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1800" dirty="0" err="1"/>
              <a:t>Relex</a:t>
            </a:r>
            <a:r>
              <a:rPr lang="en-GB" sz="1800" dirty="0"/>
              <a:t> Forecasting </a:t>
            </a:r>
            <a:r>
              <a:rPr lang="hu-HU" sz="1800" dirty="0"/>
              <a:t>és</a:t>
            </a:r>
            <a:r>
              <a:rPr lang="en-GB" sz="1800" dirty="0"/>
              <a:t> Master Planning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800" dirty="0"/>
          </a:p>
          <a:p>
            <a:pPr marL="0" indent="0">
              <a:buNone/>
            </a:pPr>
            <a:r>
              <a:rPr lang="hu-HU" sz="1800" dirty="0"/>
              <a:t>Automatikusan létrehozott beszerzési rendelések a korábbi értékesítések, a készletszint és piaci kutatások alapján</a:t>
            </a:r>
            <a:r>
              <a:rPr lang="en-GB" sz="1800" dirty="0"/>
              <a:t>.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C56223D-B02F-4F95-9C9C-DFCA324097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7" r="21895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8521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9D15-4B2C-42FF-893A-5271CA09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Alkalmazások</a:t>
            </a:r>
            <a:r>
              <a:rPr lang="en-US" dirty="0"/>
              <a:t> </a:t>
            </a:r>
            <a:r>
              <a:rPr lang="en-US" dirty="0" err="1"/>
              <a:t>költöztetése</a:t>
            </a:r>
            <a:r>
              <a:rPr lang="en-US" dirty="0"/>
              <a:t> a </a:t>
            </a:r>
            <a:r>
              <a:rPr lang="en-US" dirty="0" err="1"/>
              <a:t>felhőbe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5F50-1379-4F2F-BBC0-D7078AB65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6645" y="1825625"/>
            <a:ext cx="4162567" cy="4351338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K</a:t>
            </a:r>
            <a:r>
              <a:rPr lang="en-GB" dirty="0" err="1"/>
              <a:t>omplex</a:t>
            </a:r>
            <a:r>
              <a:rPr lang="en-GB" dirty="0"/>
              <a:t> </a:t>
            </a:r>
            <a:r>
              <a:rPr lang="hu-HU" dirty="0"/>
              <a:t>infrastruktúra </a:t>
            </a:r>
            <a:r>
              <a:rPr lang="en-GB" dirty="0"/>
              <a:t>Nutanix High-Availability </a:t>
            </a:r>
            <a:r>
              <a:rPr lang="hu-HU" dirty="0"/>
              <a:t>klaszter kialakítással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09A17-6C31-44A9-BDE8-BEBAE1124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70" y="2159813"/>
            <a:ext cx="6792622" cy="326517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2583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9D15-4B2C-42FF-893A-5271CA09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Alkalmazások</a:t>
            </a:r>
            <a:r>
              <a:rPr lang="en-US" dirty="0"/>
              <a:t> </a:t>
            </a:r>
            <a:r>
              <a:rPr lang="en-US" dirty="0" err="1"/>
              <a:t>költöztetése</a:t>
            </a:r>
            <a:r>
              <a:rPr lang="en-US" dirty="0"/>
              <a:t> a </a:t>
            </a:r>
            <a:r>
              <a:rPr lang="en-US" dirty="0" err="1"/>
              <a:t>felhőbe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5F50-1379-4F2F-BBC0-D7078AB65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Korábbi rendszereink</a:t>
            </a:r>
            <a:r>
              <a:rPr lang="en-GB" dirty="0"/>
              <a:t>:</a:t>
            </a:r>
          </a:p>
          <a:p>
            <a:r>
              <a:rPr lang="en-US" sz="2400" dirty="0"/>
              <a:t>2004-2005: Axapta 3.0 </a:t>
            </a:r>
            <a:r>
              <a:rPr lang="hu-HU" sz="2400" dirty="0"/>
              <a:t>kezdeti bevezetése </a:t>
            </a:r>
            <a:r>
              <a:rPr lang="en-US" sz="2400" dirty="0" err="1"/>
              <a:t>eBECS</a:t>
            </a:r>
            <a:r>
              <a:rPr lang="hu-HU" sz="2400" dirty="0"/>
              <a:t> segítségével</a:t>
            </a:r>
            <a:endParaRPr lang="en-US" sz="2400" dirty="0"/>
          </a:p>
          <a:p>
            <a:r>
              <a:rPr lang="en-US" sz="2400" dirty="0"/>
              <a:t>2007: Axapta 4.0 </a:t>
            </a:r>
            <a:r>
              <a:rPr lang="hu-HU" sz="2400" dirty="0"/>
              <a:t>upgrade </a:t>
            </a:r>
            <a:r>
              <a:rPr lang="en-US" sz="2400" dirty="0" err="1"/>
              <a:t>eBECS</a:t>
            </a:r>
            <a:r>
              <a:rPr lang="hu-HU" sz="2400" dirty="0"/>
              <a:t>-el</a:t>
            </a:r>
            <a:r>
              <a:rPr lang="en-US" sz="2400" dirty="0"/>
              <a:t> (TAP</a:t>
            </a:r>
            <a:r>
              <a:rPr lang="hu-HU" sz="2400" dirty="0"/>
              <a:t> program</a:t>
            </a:r>
            <a:r>
              <a:rPr lang="en-US" sz="2400" dirty="0"/>
              <a:t>)</a:t>
            </a:r>
          </a:p>
          <a:p>
            <a:r>
              <a:rPr lang="en-US" sz="2400" dirty="0"/>
              <a:t>2009: Microsoft Dynamics AX 2009 </a:t>
            </a:r>
            <a:r>
              <a:rPr lang="hu-HU" sz="2400" dirty="0"/>
              <a:t>házon belül </a:t>
            </a:r>
            <a:r>
              <a:rPr lang="en-US" sz="2400" dirty="0"/>
              <a:t>(TAP)</a:t>
            </a:r>
          </a:p>
          <a:p>
            <a:r>
              <a:rPr lang="en-US" sz="2400" dirty="0"/>
              <a:t>2012: Microsoft Dynamics AX 2012 RTM </a:t>
            </a:r>
            <a:r>
              <a:rPr lang="hu-HU" sz="2400" dirty="0"/>
              <a:t>házon belül</a:t>
            </a:r>
            <a:r>
              <a:rPr lang="en-US" sz="2400" dirty="0"/>
              <a:t> (TAP)</a:t>
            </a:r>
          </a:p>
          <a:p>
            <a:r>
              <a:rPr lang="en-US" sz="2400" dirty="0"/>
              <a:t>2017: Microsoft Dynamics AX 2012 R3 </a:t>
            </a:r>
            <a:r>
              <a:rPr lang="hu-HU" sz="2400" dirty="0"/>
              <a:t>házon belül</a:t>
            </a:r>
            <a:endParaRPr lang="en-US" sz="2400" dirty="0"/>
          </a:p>
          <a:p>
            <a:r>
              <a:rPr lang="en-US" sz="2400" dirty="0"/>
              <a:t>2019-2020: D365 for Finance + Supply Chain Management</a:t>
            </a:r>
            <a:r>
              <a:rPr lang="hu-HU" sz="2400" dirty="0"/>
              <a:t> (</a:t>
            </a:r>
            <a:r>
              <a:rPr lang="hu-HU" sz="2400" dirty="0" err="1"/>
              <a:t>FastTrack</a:t>
            </a:r>
            <a:r>
              <a:rPr lang="hu-HU" sz="2400" dirty="0"/>
              <a:t>)</a:t>
            </a:r>
            <a:endParaRPr lang="en-US" sz="24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4761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48DDE-4AE0-4F32-9C67-F93199DF58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Alkalmazások</a:t>
            </a:r>
            <a:r>
              <a:rPr lang="en-US" dirty="0"/>
              <a:t> </a:t>
            </a:r>
            <a:r>
              <a:rPr lang="en-US" dirty="0" err="1"/>
              <a:t>költöztetése</a:t>
            </a:r>
            <a:r>
              <a:rPr lang="en-US" dirty="0"/>
              <a:t> a </a:t>
            </a:r>
            <a:r>
              <a:rPr lang="en-US" dirty="0" err="1"/>
              <a:t>felhőbe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626A2-ADF5-4EF1-BE76-AD241AD58F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&lt;DEMO&gt;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200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CB3CE-2236-4C4A-94F7-109E12EA9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Mi várható az előadáson</a:t>
            </a:r>
            <a:r>
              <a:rPr lang="en-US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33858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F8576-A6E7-464D-96E6-C4485CB3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840" y="2098714"/>
            <a:ext cx="10559765" cy="2387600"/>
          </a:xfrm>
        </p:spPr>
        <p:txBody>
          <a:bodyPr/>
          <a:lstStyle/>
          <a:p>
            <a:r>
              <a:rPr lang="en-US" dirty="0" err="1"/>
              <a:t>Miért</a:t>
            </a:r>
            <a:r>
              <a:rPr lang="en-US" dirty="0"/>
              <a:t> </a:t>
            </a:r>
            <a:r>
              <a:rPr lang="en-US" dirty="0" err="1"/>
              <a:t>költözzünk</a:t>
            </a:r>
            <a:r>
              <a:rPr lang="en-US" dirty="0"/>
              <a:t> a </a:t>
            </a:r>
            <a:r>
              <a:rPr lang="en-US" dirty="0" err="1"/>
              <a:t>felhőbe</a:t>
            </a:r>
            <a:r>
              <a:rPr lang="en-US" dirty="0"/>
              <a:t>?!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96312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015"/>
          </a:xfrm>
        </p:spPr>
        <p:txBody>
          <a:bodyPr anchor="b" anchorCtr="0">
            <a:normAutofit fontScale="90000"/>
          </a:bodyPr>
          <a:lstStyle/>
          <a:p>
            <a:r>
              <a:rPr lang="en-US" dirty="0" err="1"/>
              <a:t>Miért</a:t>
            </a:r>
            <a:r>
              <a:rPr lang="en-US" dirty="0"/>
              <a:t> </a:t>
            </a:r>
            <a:r>
              <a:rPr lang="en-US" dirty="0" err="1"/>
              <a:t>költözzünk</a:t>
            </a:r>
            <a:r>
              <a:rPr lang="en-US" dirty="0"/>
              <a:t> a </a:t>
            </a:r>
            <a:r>
              <a:rPr lang="en-US" dirty="0" err="1"/>
              <a:t>felhőbe</a:t>
            </a:r>
            <a:r>
              <a:rPr lang="en-US" dirty="0"/>
              <a:t>?!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D5AFC1-CBCB-4490-99E3-2941CE45DA8B}"/>
              </a:ext>
            </a:extLst>
          </p:cNvPr>
          <p:cNvGrpSpPr/>
          <p:nvPr/>
        </p:nvGrpSpPr>
        <p:grpSpPr>
          <a:xfrm>
            <a:off x="981845" y="1021140"/>
            <a:ext cx="3525653" cy="2157719"/>
            <a:chOff x="840059" y="1021140"/>
            <a:chExt cx="3581399" cy="2667000"/>
          </a:xfrm>
          <a:solidFill>
            <a:srgbClr val="00B0F0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7EBB2D-1AFA-421E-A5D2-76C028E7819F}"/>
                </a:ext>
              </a:extLst>
            </p:cNvPr>
            <p:cNvSpPr/>
            <p:nvPr/>
          </p:nvSpPr>
          <p:spPr>
            <a:xfrm>
              <a:off x="840059" y="1021140"/>
              <a:ext cx="3581399" cy="2667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2BAA3C69-4BE8-459F-8955-27F1E52D423F}"/>
                </a:ext>
              </a:extLst>
            </p:cNvPr>
            <p:cNvSpPr txBox="1">
              <a:spLocks/>
            </p:cNvSpPr>
            <p:nvPr/>
          </p:nvSpPr>
          <p:spPr>
            <a:xfrm>
              <a:off x="840059" y="1021140"/>
              <a:ext cx="3581399" cy="2667000"/>
            </a:xfrm>
            <a:prstGeom prst="rect">
              <a:avLst/>
            </a:prstGeom>
            <a:grpFill/>
          </p:spPr>
          <p:txBody>
            <a:bodyPr anchor="ctr">
              <a:normAutofit/>
            </a:bodyPr>
            <a:lstStyle>
              <a:lvl1pPr marL="223838" indent="-223838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3550" indent="-231775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2625" indent="-2190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7250" indent="-1746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30288" indent="-1730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07008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80744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54480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28216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i="1" dirty="0"/>
                <a:t>“A </a:t>
              </a:r>
              <a:r>
                <a:rPr lang="en-US" i="1" dirty="0" err="1"/>
                <a:t>Digitális</a:t>
              </a:r>
              <a:r>
                <a:rPr lang="en-US" i="1" dirty="0"/>
                <a:t> </a:t>
              </a:r>
              <a:r>
                <a:rPr lang="en-US" i="1" dirty="0" err="1"/>
                <a:t>Átalakulás</a:t>
              </a:r>
              <a:r>
                <a:rPr lang="en-US" i="1" dirty="0"/>
                <a:t> </a:t>
              </a:r>
              <a:r>
                <a:rPr lang="en-US" i="1" dirty="0" err="1"/>
                <a:t>az</a:t>
              </a:r>
              <a:br>
                <a:rPr lang="en-US" i="1" dirty="0"/>
              </a:br>
              <a:r>
                <a:rPr lang="en-US" i="1" dirty="0"/>
                <a:t>a </a:t>
              </a:r>
              <a:r>
                <a:rPr lang="en-US" i="1" dirty="0" err="1"/>
                <a:t>változás</a:t>
              </a:r>
              <a:r>
                <a:rPr lang="en-US" i="1" dirty="0"/>
                <a:t>, </a:t>
              </a:r>
              <a:r>
                <a:rPr lang="en-US" i="1" dirty="0" err="1"/>
                <a:t>mely</a:t>
              </a:r>
              <a:r>
                <a:rPr lang="en-US" i="1" dirty="0"/>
                <a:t> a </a:t>
              </a:r>
              <a:r>
                <a:rPr lang="en-US" i="1" dirty="0" err="1"/>
                <a:t>digitális</a:t>
              </a:r>
              <a:r>
                <a:rPr lang="en-US" i="1" dirty="0"/>
                <a:t> </a:t>
              </a:r>
              <a:r>
                <a:rPr lang="en-US" i="1" dirty="0" err="1"/>
                <a:t>technológia</a:t>
              </a:r>
              <a:r>
                <a:rPr lang="en-US" i="1" dirty="0"/>
                <a:t> </a:t>
              </a:r>
              <a:r>
                <a:rPr lang="en-US" i="1" dirty="0" err="1"/>
                <a:t>segítségével</a:t>
              </a:r>
              <a:r>
                <a:rPr lang="en-US" i="1" dirty="0"/>
                <a:t> </a:t>
              </a:r>
              <a:r>
                <a:rPr lang="en-US" i="1" dirty="0" err="1"/>
                <a:t>hatással</a:t>
              </a:r>
              <a:r>
                <a:rPr lang="en-US" i="1" dirty="0"/>
                <a:t> van </a:t>
              </a:r>
              <a:r>
                <a:rPr lang="en-US" i="1" dirty="0" err="1"/>
                <a:t>az</a:t>
              </a:r>
              <a:r>
                <a:rPr lang="en-US" i="1" dirty="0"/>
                <a:t> </a:t>
              </a:r>
              <a:r>
                <a:rPr lang="en-US" i="1" dirty="0" err="1"/>
                <a:t>emberi</a:t>
              </a:r>
              <a:r>
                <a:rPr lang="en-US" i="1" dirty="0"/>
                <a:t> </a:t>
              </a:r>
              <a:r>
                <a:rPr lang="en-US" i="1" dirty="0" err="1"/>
                <a:t>társadalom</a:t>
              </a:r>
              <a:r>
                <a:rPr lang="en-US" i="1" dirty="0"/>
                <a:t> </a:t>
              </a:r>
              <a:r>
                <a:rPr lang="en-US" i="1" dirty="0" err="1"/>
                <a:t>minden</a:t>
              </a:r>
              <a:r>
                <a:rPr lang="en-US" i="1" dirty="0"/>
                <a:t> </a:t>
              </a:r>
              <a:r>
                <a:rPr lang="en-US" i="1" dirty="0" err="1"/>
                <a:t>területére</a:t>
              </a:r>
              <a:r>
                <a:rPr lang="en-US" i="1" dirty="0"/>
                <a:t>.”</a:t>
              </a:r>
              <a:endParaRPr lang="hu-HU" i="1" dirty="0"/>
            </a:p>
          </p:txBody>
        </p:sp>
      </p:grpSp>
      <p:pic>
        <p:nvPicPr>
          <p:cNvPr id="9" name="Picture Placeholder 6">
            <a:extLst>
              <a:ext uri="{FF2B5EF4-FFF2-40B4-BE49-F238E27FC236}">
                <a16:creationId xmlns:a16="http://schemas.microsoft.com/office/drawing/2014/main" id="{A65E79C8-BAF2-4363-B8DA-6F6E049BC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0000"/>
          <a:stretch>
            <a:fillRect/>
          </a:stretch>
        </p:blipFill>
        <p:spPr>
          <a:xfrm>
            <a:off x="4880639" y="1021140"/>
            <a:ext cx="6083118" cy="506926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80EAEC8-6F20-42BC-9562-B97C9BC73A86}"/>
              </a:ext>
            </a:extLst>
          </p:cNvPr>
          <p:cNvGrpSpPr/>
          <p:nvPr/>
        </p:nvGrpSpPr>
        <p:grpSpPr>
          <a:xfrm>
            <a:off x="981844" y="3306638"/>
            <a:ext cx="3525653" cy="2783768"/>
            <a:chOff x="840059" y="1021140"/>
            <a:chExt cx="3581399" cy="2667000"/>
          </a:xfrm>
          <a:solidFill>
            <a:srgbClr val="00B0F0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AFAD36-64A6-4C0F-BEAC-7A412A892EBD}"/>
                </a:ext>
              </a:extLst>
            </p:cNvPr>
            <p:cNvSpPr/>
            <p:nvPr/>
          </p:nvSpPr>
          <p:spPr>
            <a:xfrm>
              <a:off x="840059" y="1021140"/>
              <a:ext cx="3581399" cy="2667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16" name="Text Placeholder 2">
              <a:extLst>
                <a:ext uri="{FF2B5EF4-FFF2-40B4-BE49-F238E27FC236}">
                  <a16:creationId xmlns:a16="http://schemas.microsoft.com/office/drawing/2014/main" id="{C4194985-44BC-43A0-8730-0E8D105134BF}"/>
                </a:ext>
              </a:extLst>
            </p:cNvPr>
            <p:cNvSpPr txBox="1">
              <a:spLocks/>
            </p:cNvSpPr>
            <p:nvPr/>
          </p:nvSpPr>
          <p:spPr>
            <a:xfrm>
              <a:off x="840059" y="1021140"/>
              <a:ext cx="3581399" cy="2667000"/>
            </a:xfrm>
            <a:prstGeom prst="rect">
              <a:avLst/>
            </a:prstGeom>
            <a:grpFill/>
          </p:spPr>
          <p:txBody>
            <a:bodyPr anchor="ctr">
              <a:normAutofit/>
            </a:bodyPr>
            <a:lstStyle>
              <a:lvl1pPr marL="223838" indent="-223838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3550" indent="-231775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2625" indent="-2190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7250" indent="-1746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30288" indent="-1730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07008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80744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54480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28216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i="1" dirty="0"/>
                <a:t>“</a:t>
              </a:r>
              <a:r>
                <a:rPr lang="en-US" i="1" dirty="0" err="1"/>
                <a:t>Nem</a:t>
              </a:r>
              <a:r>
                <a:rPr lang="en-US" i="1" dirty="0"/>
                <a:t> a </a:t>
              </a:r>
              <a:r>
                <a:rPr lang="en-US" i="1" dirty="0" err="1"/>
                <a:t>legerősebb</a:t>
              </a:r>
              <a:r>
                <a:rPr lang="en-US" i="1" dirty="0"/>
                <a:t> </a:t>
              </a:r>
              <a:r>
                <a:rPr lang="en-US" i="1" dirty="0" err="1"/>
                <a:t>marad</a:t>
              </a:r>
              <a:r>
                <a:rPr lang="en-US" i="1" dirty="0"/>
                <a:t> </a:t>
              </a:r>
              <a:r>
                <a:rPr lang="en-US" i="1" dirty="0" err="1"/>
                <a:t>életben</a:t>
              </a:r>
              <a:r>
                <a:rPr lang="en-US" i="1" dirty="0"/>
                <a:t>, </a:t>
              </a:r>
              <a:r>
                <a:rPr lang="en-US" i="1" dirty="0" err="1"/>
                <a:t>nem</a:t>
              </a:r>
              <a:r>
                <a:rPr lang="en-US" i="1" dirty="0"/>
                <a:t> is a </a:t>
              </a:r>
              <a:r>
                <a:rPr lang="en-US" i="1" dirty="0" err="1"/>
                <a:t>legokosabb</a:t>
              </a:r>
              <a:r>
                <a:rPr lang="en-US" i="1" dirty="0"/>
                <a:t>, </a:t>
              </a:r>
              <a:r>
                <a:rPr lang="en-US" i="1" dirty="0" err="1"/>
                <a:t>hanem</a:t>
              </a:r>
              <a:r>
                <a:rPr lang="en-US" i="1" dirty="0"/>
                <a:t> </a:t>
              </a:r>
              <a:r>
                <a:rPr lang="en-US" i="1" dirty="0" err="1"/>
                <a:t>az</a:t>
              </a:r>
              <a:r>
                <a:rPr lang="en-US" i="1" dirty="0"/>
                <a:t>, </a:t>
              </a:r>
              <a:r>
                <a:rPr lang="en-US" i="1" dirty="0" err="1"/>
                <a:t>aki</a:t>
              </a:r>
              <a:r>
                <a:rPr lang="en-US" i="1" dirty="0"/>
                <a:t> a </a:t>
              </a:r>
              <a:r>
                <a:rPr lang="en-US" i="1" dirty="0" err="1"/>
                <a:t>legfogékonyabb</a:t>
              </a:r>
              <a:r>
                <a:rPr lang="en-US" i="1" dirty="0"/>
                <a:t> a </a:t>
              </a:r>
              <a:r>
                <a:rPr lang="en-US" i="1" dirty="0" err="1"/>
                <a:t>változásokra</a:t>
              </a:r>
              <a:r>
                <a:rPr lang="en-US" i="1" dirty="0"/>
                <a:t>.”</a:t>
              </a:r>
            </a:p>
            <a:p>
              <a:pPr marL="0" indent="0" algn="r">
                <a:buNone/>
              </a:pPr>
              <a:r>
                <a:rPr lang="en-US" i="1" dirty="0"/>
                <a:t> </a:t>
              </a:r>
              <a:r>
                <a:rPr lang="en-US" sz="1800" i="1" dirty="0"/>
                <a:t>- Charles Darwin</a:t>
              </a:r>
              <a:endParaRPr lang="hu-HU" sz="1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4006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Miért</a:t>
            </a:r>
            <a:r>
              <a:rPr lang="en-US" dirty="0"/>
              <a:t> </a:t>
            </a:r>
            <a:r>
              <a:rPr lang="en-US" dirty="0" err="1"/>
              <a:t>költözzünk</a:t>
            </a:r>
            <a:r>
              <a:rPr lang="en-US" dirty="0"/>
              <a:t> a </a:t>
            </a:r>
            <a:r>
              <a:rPr lang="en-US" dirty="0" err="1"/>
              <a:t>felhőbe</a:t>
            </a:r>
            <a:r>
              <a:rPr lang="en-US" dirty="0"/>
              <a:t>?!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A07E6C-82B3-4C31-917D-99CAF733C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/>
              <a:t>A cégünk által használt d</a:t>
            </a:r>
            <a:r>
              <a:rPr lang="en-US" dirty="0"/>
              <a:t>is</a:t>
            </a:r>
            <a:r>
              <a:rPr lang="hu-HU" dirty="0" err="1"/>
              <a:t>zruptív</a:t>
            </a:r>
            <a:r>
              <a:rPr lang="hu-HU" dirty="0"/>
              <a:t> technológiák historikus adatokra épülnek, ami számunkra kifejezetten fontos</a:t>
            </a:r>
            <a:r>
              <a:rPr lang="en-US" dirty="0"/>
              <a:t>:</a:t>
            </a:r>
          </a:p>
          <a:p>
            <a:r>
              <a:rPr lang="hu-HU" sz="2400" dirty="0"/>
              <a:t>Prediktív analitika </a:t>
            </a:r>
            <a:r>
              <a:rPr lang="en-US" sz="2400" dirty="0"/>
              <a:t>AI </a:t>
            </a:r>
            <a:r>
              <a:rPr lang="hu-HU" sz="2400" dirty="0"/>
              <a:t>és</a:t>
            </a:r>
            <a:r>
              <a:rPr lang="en-US" sz="2400" dirty="0"/>
              <a:t> </a:t>
            </a:r>
            <a:r>
              <a:rPr lang="hu-HU" sz="2400" dirty="0"/>
              <a:t>Gépi Tanulás segítségével</a:t>
            </a:r>
            <a:r>
              <a:rPr lang="en-US" sz="2400" dirty="0"/>
              <a:t>:</a:t>
            </a:r>
          </a:p>
          <a:p>
            <a:pPr lvl="1"/>
            <a:r>
              <a:rPr lang="hu-HU" sz="2000" dirty="0"/>
              <a:t>Bevásárlókosárra személyre szabott javaslatot tesz a korábbi vásárlások alapján</a:t>
            </a:r>
            <a:endParaRPr lang="en-US" sz="2000" dirty="0"/>
          </a:p>
          <a:p>
            <a:pPr lvl="1"/>
            <a:r>
              <a:rPr lang="en-US" sz="2000" dirty="0"/>
              <a:t>Up-sell</a:t>
            </a:r>
            <a:r>
              <a:rPr lang="hu-HU" sz="2000" dirty="0"/>
              <a:t> termékek javaslata a vevőkategória alapján </a:t>
            </a:r>
            <a:r>
              <a:rPr lang="en-US" sz="2000" dirty="0"/>
              <a:t>(</a:t>
            </a:r>
            <a:r>
              <a:rPr lang="hu-HU" sz="2000" dirty="0"/>
              <a:t>milyen étterem</a:t>
            </a:r>
            <a:r>
              <a:rPr lang="en-US" sz="2000" dirty="0"/>
              <a:t>)</a:t>
            </a:r>
          </a:p>
          <a:p>
            <a:pPr lvl="1"/>
            <a:r>
              <a:rPr lang="hu-HU" sz="2000" dirty="0"/>
              <a:t>Mintafelismerésre épülő „gyakran együtt vásárolt termékek”</a:t>
            </a:r>
            <a:endParaRPr lang="en-US" sz="2000" dirty="0"/>
          </a:p>
          <a:p>
            <a:r>
              <a:rPr lang="en-US" sz="2400" dirty="0"/>
              <a:t>IoT </a:t>
            </a:r>
            <a:r>
              <a:rPr lang="hu-HU" sz="2400" dirty="0"/>
              <a:t>szenzorok mérik a hűtő- és fagyasztórekeszek hőmérséklet-ingadozását a teherautókában</a:t>
            </a:r>
          </a:p>
          <a:p>
            <a:r>
              <a:rPr lang="hu-HU" sz="2400" dirty="0"/>
              <a:t>Híváslisták generálása a </a:t>
            </a:r>
            <a:r>
              <a:rPr lang="en-US" sz="2400" dirty="0" err="1"/>
              <a:t>Telesales</a:t>
            </a:r>
            <a:r>
              <a:rPr lang="en-US" sz="2400" dirty="0"/>
              <a:t> </a:t>
            </a:r>
            <a:r>
              <a:rPr lang="hu-HU" sz="2400" dirty="0"/>
              <a:t>csapatnak</a:t>
            </a:r>
            <a:endParaRPr lang="en-US" sz="2400" dirty="0"/>
          </a:p>
          <a:p>
            <a:r>
              <a:rPr lang="hu-HU" sz="2400" dirty="0"/>
              <a:t>Termékek árazása az aktuális beszerzési és értékesítési trendek alapján </a:t>
            </a:r>
            <a:r>
              <a:rPr lang="en-US" sz="2400" dirty="0"/>
              <a:t>PowerBI r</a:t>
            </a:r>
            <a:r>
              <a:rPr lang="hu-HU" sz="2400" dirty="0" err="1"/>
              <a:t>iportok</a:t>
            </a:r>
            <a:r>
              <a:rPr lang="hu-HU" sz="2400" dirty="0"/>
              <a:t> segítségével</a:t>
            </a:r>
            <a:endParaRPr lang="en-US" sz="2400" dirty="0"/>
          </a:p>
          <a:p>
            <a:r>
              <a:rPr lang="hu-HU" sz="2400" dirty="0"/>
              <a:t>Tulajdonosváltások, vevők üzleti felépítésének nyomon követése, lemorzsolódás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893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Miért</a:t>
            </a:r>
            <a:r>
              <a:rPr lang="en-US" dirty="0"/>
              <a:t> </a:t>
            </a:r>
            <a:r>
              <a:rPr lang="en-US" dirty="0" err="1"/>
              <a:t>költözzünk</a:t>
            </a:r>
            <a:r>
              <a:rPr lang="en-US" dirty="0"/>
              <a:t> a </a:t>
            </a:r>
            <a:r>
              <a:rPr lang="en-US" dirty="0" err="1"/>
              <a:t>felhőbe</a:t>
            </a:r>
            <a:r>
              <a:rPr lang="en-US" dirty="0"/>
              <a:t>?!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81A456-6D7A-42A3-A44F-EE4C6F2CA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Mennyibe kerül jelenleg az</a:t>
            </a:r>
            <a:r>
              <a:rPr lang="en-US" dirty="0"/>
              <a:t> AX 2012 R3?</a:t>
            </a:r>
          </a:p>
          <a:p>
            <a:r>
              <a:rPr lang="en-US" dirty="0"/>
              <a:t>IT </a:t>
            </a:r>
            <a:r>
              <a:rPr lang="hu-HU" dirty="0"/>
              <a:t>alkalmazottak</a:t>
            </a:r>
            <a:r>
              <a:rPr lang="en-US" dirty="0"/>
              <a:t> (ERP, </a:t>
            </a:r>
            <a:r>
              <a:rPr lang="hu-HU" dirty="0"/>
              <a:t>Infrastruktúra</a:t>
            </a:r>
            <a:r>
              <a:rPr lang="en-US" dirty="0"/>
              <a:t>, </a:t>
            </a:r>
            <a:r>
              <a:rPr lang="hu-HU" dirty="0"/>
              <a:t>Hálózat</a:t>
            </a:r>
            <a:r>
              <a:rPr lang="en-US" dirty="0"/>
              <a:t>, HelpDesk, SQL)</a:t>
            </a:r>
          </a:p>
          <a:p>
            <a:r>
              <a:rPr lang="hu-HU" dirty="0"/>
              <a:t>Szoftverkövetési díjak</a:t>
            </a:r>
            <a:endParaRPr lang="en-US" dirty="0"/>
          </a:p>
          <a:p>
            <a:r>
              <a:rPr lang="en-US" dirty="0"/>
              <a:t>5 </a:t>
            </a:r>
            <a:r>
              <a:rPr lang="hu-HU" dirty="0"/>
              <a:t>évente új hardver a garancia miatt</a:t>
            </a:r>
            <a:endParaRPr lang="en-US" dirty="0"/>
          </a:p>
          <a:p>
            <a:r>
              <a:rPr lang="en-US" dirty="0"/>
              <a:t>Disaster Recovery site </a:t>
            </a:r>
            <a:r>
              <a:rPr lang="hu-HU" dirty="0"/>
              <a:t>fenntartása aktív-aktív módban</a:t>
            </a:r>
            <a:endParaRPr lang="en-US" dirty="0"/>
          </a:p>
          <a:p>
            <a:r>
              <a:rPr lang="hu-HU" dirty="0"/>
              <a:t>Redundáns </a:t>
            </a:r>
            <a:r>
              <a:rPr lang="en-US" dirty="0"/>
              <a:t>ISP</a:t>
            </a:r>
            <a:r>
              <a:rPr lang="hu-HU" dirty="0"/>
              <a:t> bérelt vonal alacsony késleltetési idővel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63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Miért</a:t>
            </a:r>
            <a:r>
              <a:rPr lang="en-US" dirty="0"/>
              <a:t> </a:t>
            </a:r>
            <a:r>
              <a:rPr lang="en-US" dirty="0" err="1"/>
              <a:t>költözzünk</a:t>
            </a:r>
            <a:r>
              <a:rPr lang="en-US" dirty="0"/>
              <a:t> a </a:t>
            </a:r>
            <a:r>
              <a:rPr lang="en-US" dirty="0" err="1"/>
              <a:t>felhőbe</a:t>
            </a:r>
            <a:r>
              <a:rPr lang="en-US" dirty="0"/>
              <a:t>?!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52DAC0-E8BD-495F-A5E9-65FA6A208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u-HU" dirty="0"/>
              <a:t>Mibe fog kerülni várhatóan a</a:t>
            </a:r>
            <a:r>
              <a:rPr lang="en-US" dirty="0"/>
              <a:t> MSDyn365FO?</a:t>
            </a:r>
          </a:p>
          <a:p>
            <a:r>
              <a:rPr lang="en-US" dirty="0"/>
              <a:t>IT </a:t>
            </a:r>
            <a:r>
              <a:rPr lang="hu-HU" dirty="0"/>
              <a:t>alkalmazottak</a:t>
            </a:r>
            <a:r>
              <a:rPr lang="en-US" dirty="0"/>
              <a:t> (ERP, </a:t>
            </a:r>
            <a:r>
              <a:rPr lang="hu-HU" strike="sngStrike" dirty="0"/>
              <a:t>Infrastruktúra</a:t>
            </a:r>
            <a:r>
              <a:rPr lang="en-US" dirty="0"/>
              <a:t>, </a:t>
            </a:r>
            <a:r>
              <a:rPr lang="hu-HU" dirty="0"/>
              <a:t>Hálózat</a:t>
            </a:r>
            <a:r>
              <a:rPr lang="en-US" dirty="0"/>
              <a:t>, HelpDesk, </a:t>
            </a:r>
            <a:r>
              <a:rPr lang="en-US" strike="sngStrike" dirty="0"/>
              <a:t>SQL</a:t>
            </a:r>
            <a:r>
              <a:rPr lang="en-US" dirty="0"/>
              <a:t>)</a:t>
            </a:r>
          </a:p>
          <a:p>
            <a:r>
              <a:rPr lang="hu-HU" dirty="0"/>
              <a:t>Szoftverkövetési díjak</a:t>
            </a:r>
            <a:endParaRPr lang="en-US" dirty="0"/>
          </a:p>
          <a:p>
            <a:r>
              <a:rPr lang="en-US" strike="sngStrike" dirty="0"/>
              <a:t>5 </a:t>
            </a:r>
            <a:r>
              <a:rPr lang="hu-HU" strike="sngStrike" dirty="0"/>
              <a:t>évente új hardver a garancia miatt</a:t>
            </a:r>
            <a:endParaRPr lang="en-US" strike="sngStrike" dirty="0"/>
          </a:p>
          <a:p>
            <a:r>
              <a:rPr lang="en-US" strike="sngStrike" dirty="0"/>
              <a:t>Disaster Recovery site </a:t>
            </a:r>
            <a:r>
              <a:rPr lang="hu-HU" strike="sngStrike" dirty="0"/>
              <a:t>fenntartása aktív-aktív módban</a:t>
            </a:r>
            <a:endParaRPr lang="en-US" strike="sngStrike" dirty="0"/>
          </a:p>
          <a:p>
            <a:r>
              <a:rPr lang="hu-HU" strike="sngStrike" dirty="0"/>
              <a:t>Redundáns </a:t>
            </a:r>
            <a:r>
              <a:rPr lang="en-US" strike="sngStrike" dirty="0"/>
              <a:t>ISP</a:t>
            </a:r>
            <a:r>
              <a:rPr lang="hu-HU" strike="sngStrike" dirty="0"/>
              <a:t> bérelt vonal alacsony késleltetési idővel</a:t>
            </a:r>
            <a:endParaRPr lang="hu-HU" dirty="0"/>
          </a:p>
          <a:p>
            <a:r>
              <a:rPr lang="hu-HU" dirty="0"/>
              <a:t>Stabil internetkapcsolat a végpontoktól az </a:t>
            </a:r>
            <a:r>
              <a:rPr lang="hu-HU" dirty="0" err="1"/>
              <a:t>Azure</a:t>
            </a:r>
            <a:r>
              <a:rPr lang="hu-HU" dirty="0"/>
              <a:t> lokációig (</a:t>
            </a:r>
            <a:r>
              <a:rPr lang="hu-HU" dirty="0" err="1"/>
              <a:t>ExpressRoute</a:t>
            </a:r>
            <a:r>
              <a:rPr lang="hu-HU" dirty="0"/>
              <a:t>?)</a:t>
            </a:r>
          </a:p>
          <a:p>
            <a:r>
              <a:rPr lang="hu-HU" dirty="0"/>
              <a:t>Premium </a:t>
            </a:r>
            <a:r>
              <a:rPr lang="hu-HU" dirty="0" err="1"/>
              <a:t>Azure</a:t>
            </a:r>
            <a:r>
              <a:rPr lang="hu-HU" dirty="0"/>
              <a:t> tárhely az adatbázis alatt</a:t>
            </a:r>
          </a:p>
          <a:p>
            <a:r>
              <a:rPr lang="hu-HU" dirty="0"/>
              <a:t>PowerBI.com licenszek</a:t>
            </a:r>
          </a:p>
          <a:p>
            <a:r>
              <a:rPr lang="hu-HU" dirty="0"/>
              <a:t>Data Lake tárhely, adatforgalom?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942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F628-CA9F-4B3A-9111-D8B6FDB6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Miért</a:t>
            </a:r>
            <a:r>
              <a:rPr lang="en-US" dirty="0"/>
              <a:t> </a:t>
            </a:r>
            <a:r>
              <a:rPr lang="en-US" dirty="0" err="1"/>
              <a:t>költözzünk</a:t>
            </a:r>
            <a:r>
              <a:rPr lang="en-US" dirty="0"/>
              <a:t> a </a:t>
            </a:r>
            <a:r>
              <a:rPr lang="en-US" dirty="0" err="1"/>
              <a:t>felhőbe</a:t>
            </a:r>
            <a:r>
              <a:rPr lang="en-US" dirty="0"/>
              <a:t>?!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C1DA6-78B3-484B-89D1-2E15D85A6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63FDA-992D-45CD-A73D-2CA1806719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/>
              <a:t>Örökzöld verzió rendszeren javításokkal és funkciók bővítésével</a:t>
            </a:r>
            <a:endParaRPr lang="en-GB" dirty="0"/>
          </a:p>
          <a:p>
            <a:r>
              <a:rPr lang="hu-HU" dirty="0"/>
              <a:t>Karbantartási munkálatok csökkennek</a:t>
            </a:r>
            <a:endParaRPr lang="en-GB" dirty="0"/>
          </a:p>
          <a:p>
            <a:r>
              <a:rPr lang="en-GB" dirty="0"/>
              <a:t>Extensibility model</a:t>
            </a:r>
            <a:r>
              <a:rPr lang="hu-HU" dirty="0"/>
              <a:t> segítségével jelentősen leegyszerűsített </a:t>
            </a:r>
            <a:r>
              <a:rPr lang="hu-HU" dirty="0" err="1"/>
              <a:t>upgradek</a:t>
            </a:r>
            <a:endParaRPr lang="en-GB" dirty="0"/>
          </a:p>
          <a:p>
            <a:r>
              <a:rPr lang="hu-HU" dirty="0"/>
              <a:t>Skálázhatóság az üzleti igényekhez mérten</a:t>
            </a:r>
            <a:endParaRPr lang="en-GB" dirty="0"/>
          </a:p>
          <a:p>
            <a:r>
              <a:rPr lang="hu-HU" dirty="0"/>
              <a:t>Nagyságrendekkel jobb </a:t>
            </a:r>
            <a:r>
              <a:rPr lang="hu-HU" dirty="0" err="1"/>
              <a:t>support</a:t>
            </a:r>
            <a:r>
              <a:rPr lang="hu-HU" dirty="0"/>
              <a:t> a </a:t>
            </a:r>
            <a:r>
              <a:rPr lang="en-GB" dirty="0"/>
              <a:t>Microsoft FT</a:t>
            </a:r>
            <a:r>
              <a:rPr lang="hu-HU" dirty="0"/>
              <a:t>E/DSE-k bevonásával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806DA0-8966-452A-AF0A-297A5F233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DEB5AC-5D52-4673-B5EC-AFC7E43AB21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/>
              <a:t>Licenszárak kiszámíthatatlansága</a:t>
            </a:r>
          </a:p>
          <a:p>
            <a:r>
              <a:rPr lang="en-GB" dirty="0"/>
              <a:t>Microsoft</a:t>
            </a:r>
            <a:r>
              <a:rPr lang="hu-HU" dirty="0" err="1"/>
              <a:t>ra</a:t>
            </a:r>
            <a:r>
              <a:rPr lang="hu-HU" dirty="0"/>
              <a:t> kell hagyatkozni az éles rendszerre történő </a:t>
            </a:r>
            <a:r>
              <a:rPr lang="hu-HU" dirty="0" err="1"/>
              <a:t>release</a:t>
            </a:r>
            <a:r>
              <a:rPr lang="hu-HU" dirty="0"/>
              <a:t> során</a:t>
            </a:r>
          </a:p>
        </p:txBody>
      </p:sp>
    </p:spTree>
    <p:extLst>
      <p:ext uri="{BB962C8B-B14F-4D97-AF65-F5344CB8AC3E}">
        <p14:creationId xmlns:p14="http://schemas.microsoft.com/office/powerpoint/2010/main" val="4222740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1D74B-24C4-4A96-8A01-7DE101D18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841" y="2098714"/>
            <a:ext cx="9144000" cy="2387600"/>
          </a:xfrm>
        </p:spPr>
        <p:txBody>
          <a:bodyPr>
            <a:normAutofit/>
          </a:bodyPr>
          <a:lstStyle/>
          <a:p>
            <a:r>
              <a:rPr lang="hu-HU" dirty="0"/>
              <a:t>Tervezés, időigény és kivitelezés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231823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9486-4353-4C12-9C74-6CE05883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Tervezés</a:t>
            </a:r>
            <a:r>
              <a:rPr lang="en-GB" dirty="0"/>
              <a:t>, </a:t>
            </a:r>
            <a:r>
              <a:rPr lang="en-GB" dirty="0" err="1"/>
              <a:t>időigény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kivitelezés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0CF69-9AFE-41F8-88DE-CD845586F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is required to relocate to the cloud?</a:t>
            </a:r>
          </a:p>
          <a:p>
            <a:r>
              <a:rPr lang="en-GB" dirty="0"/>
              <a:t>Assess and identify what software to keep or replace</a:t>
            </a:r>
          </a:p>
          <a:p>
            <a:r>
              <a:rPr lang="en-GB" dirty="0"/>
              <a:t>Raw technical upgrade of the codebase using Extensibility</a:t>
            </a:r>
          </a:p>
          <a:p>
            <a:r>
              <a:rPr lang="en-GB" dirty="0"/>
              <a:t>Data upgrade / migration</a:t>
            </a:r>
          </a:p>
          <a:p>
            <a:r>
              <a:rPr lang="en-GB" dirty="0"/>
              <a:t>Functional testing to identify gaps in features and configuration</a:t>
            </a:r>
          </a:p>
          <a:p>
            <a:r>
              <a:rPr lang="en-GB" dirty="0"/>
              <a:t>Redesign and/or clean implementation of business requirements</a:t>
            </a:r>
          </a:p>
          <a:p>
            <a:r>
              <a:rPr lang="en-GB" dirty="0"/>
              <a:t>Test case development, automated testing scripts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2307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D0DA47-B8D3-446A-A783-A94B2A3C69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Tervezés</a:t>
            </a:r>
            <a:r>
              <a:rPr lang="en-GB" dirty="0"/>
              <a:t>, </a:t>
            </a:r>
            <a:r>
              <a:rPr lang="en-GB" dirty="0" err="1"/>
              <a:t>időigény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kivitelezés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1ADFC-CD44-46E9-8021-92B352299E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Hogyan készülhetünk fel előre az upgradere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044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9486-4353-4C12-9C74-6CE05883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Tervezés</a:t>
            </a:r>
            <a:r>
              <a:rPr lang="en-GB" dirty="0"/>
              <a:t>, </a:t>
            </a:r>
            <a:r>
              <a:rPr lang="en-GB" dirty="0" err="1"/>
              <a:t>időigény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kivitelezés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0CF69-9AFE-41F8-88DE-CD845586F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hu-HU" dirty="0"/>
              <a:t>Funkcionális upgrade</a:t>
            </a:r>
            <a:r>
              <a:rPr lang="en-US" dirty="0"/>
              <a:t>:</a:t>
            </a:r>
          </a:p>
          <a:p>
            <a:r>
              <a:rPr lang="hu-HU" dirty="0"/>
              <a:t>Egyedi fejlesztések standardizálása</a:t>
            </a:r>
            <a:endParaRPr lang="en-US" dirty="0"/>
          </a:p>
          <a:p>
            <a:r>
              <a:rPr lang="hu-HU" dirty="0" err="1"/>
              <a:t>Újrakonfigurálás</a:t>
            </a:r>
            <a:endParaRPr lang="en-US" dirty="0"/>
          </a:p>
          <a:p>
            <a:r>
              <a:rPr lang="hu-HU" dirty="0"/>
              <a:t>Új funkciók bevezetése</a:t>
            </a:r>
            <a:endParaRPr lang="en-US" dirty="0"/>
          </a:p>
          <a:p>
            <a:pPr marL="0" indent="0">
              <a:buNone/>
            </a:pPr>
            <a:r>
              <a:rPr lang="hu-HU" dirty="0"/>
              <a:t>Technikai </a:t>
            </a:r>
            <a:r>
              <a:rPr lang="en-US" dirty="0"/>
              <a:t>upgrade:</a:t>
            </a:r>
          </a:p>
          <a:p>
            <a:r>
              <a:rPr lang="hu-HU" dirty="0"/>
              <a:t>Nem használt objektumok törlése </a:t>
            </a:r>
            <a:r>
              <a:rPr lang="en-US" dirty="0"/>
              <a:t>(</a:t>
            </a:r>
            <a:r>
              <a:rPr lang="hu-HU" dirty="0"/>
              <a:t>tábla</a:t>
            </a:r>
            <a:r>
              <a:rPr lang="en-US" dirty="0"/>
              <a:t>, </a:t>
            </a:r>
            <a:r>
              <a:rPr lang="hu-HU" dirty="0"/>
              <a:t>index</a:t>
            </a:r>
            <a:r>
              <a:rPr lang="en-US" dirty="0"/>
              <a:t>, </a:t>
            </a:r>
            <a:r>
              <a:rPr lang="hu-HU" dirty="0"/>
              <a:t>üzleti logika</a:t>
            </a:r>
            <a:r>
              <a:rPr lang="en-US" dirty="0"/>
              <a:t>, …)</a:t>
            </a:r>
          </a:p>
          <a:p>
            <a:r>
              <a:rPr lang="hu-HU" dirty="0"/>
              <a:t>Kivezetett funkciók </a:t>
            </a:r>
            <a:r>
              <a:rPr lang="hu-HU" dirty="0" err="1"/>
              <a:t>újratervezése</a:t>
            </a:r>
            <a:r>
              <a:rPr lang="hu-HU" dirty="0"/>
              <a:t> </a:t>
            </a:r>
            <a:r>
              <a:rPr lang="en-US" dirty="0"/>
              <a:t>(AIF, Document attachments, Direct SQL, …)</a:t>
            </a:r>
          </a:p>
          <a:p>
            <a:pPr marL="0" indent="0">
              <a:buNone/>
            </a:pPr>
            <a:r>
              <a:rPr lang="hu-HU" dirty="0"/>
              <a:t>Adat </a:t>
            </a:r>
            <a:r>
              <a:rPr lang="en-US" dirty="0"/>
              <a:t>upgrade:</a:t>
            </a:r>
          </a:p>
          <a:p>
            <a:r>
              <a:rPr lang="hu-HU" dirty="0"/>
              <a:t>Az üzleti szempontból értéket nem képviselő adatok törlése, archiválása</a:t>
            </a:r>
            <a:endParaRPr lang="en-US" dirty="0"/>
          </a:p>
          <a:p>
            <a:r>
              <a:rPr lang="hu-HU" dirty="0"/>
              <a:t>Adatbázis előkészítése a felhőbe másoláshoz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5417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0A5B9-8FE2-42A6-B80A-716BA6D8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várható az előadáson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F1C65-44AA-4A96-B355-EF8507DE9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34963" indent="-342900"/>
            <a:r>
              <a:rPr lang="hu-HU" dirty="0"/>
              <a:t>A </a:t>
            </a:r>
            <a:r>
              <a:rPr lang="en-US" dirty="0"/>
              <a:t>JJ Food Services</a:t>
            </a:r>
            <a:r>
              <a:rPr lang="hu-HU" dirty="0"/>
              <a:t> története és üzleti profilja</a:t>
            </a:r>
            <a:endParaRPr lang="en-US" dirty="0"/>
          </a:p>
          <a:p>
            <a:pPr marL="334963" indent="-342900"/>
            <a:r>
              <a:rPr lang="hu-HU" dirty="0"/>
              <a:t>Miért költözzünk a felhőbe</a:t>
            </a:r>
            <a:r>
              <a:rPr lang="en-US" dirty="0"/>
              <a:t>?!</a:t>
            </a:r>
          </a:p>
          <a:p>
            <a:pPr marL="334963" indent="-342900"/>
            <a:r>
              <a:rPr lang="hu-HU" dirty="0"/>
              <a:t>Mire van szükség egy sikeres bevezetéshez</a:t>
            </a:r>
            <a:r>
              <a:rPr lang="en-US" dirty="0"/>
              <a:t>?</a:t>
            </a:r>
          </a:p>
          <a:p>
            <a:pPr marL="334963" indent="-342900"/>
            <a:r>
              <a:rPr lang="hu-HU" dirty="0"/>
              <a:t>Hogyan dolgozzunk előre</a:t>
            </a:r>
            <a:r>
              <a:rPr lang="en-US" dirty="0"/>
              <a:t>?</a:t>
            </a:r>
          </a:p>
          <a:p>
            <a:pPr marL="334963" indent="-342900"/>
            <a:r>
              <a:rPr lang="en-US" dirty="0"/>
              <a:t>Code upgrade best practice</a:t>
            </a:r>
            <a:r>
              <a:rPr lang="hu-HU" dirty="0"/>
              <a:t>k</a:t>
            </a:r>
            <a:endParaRPr lang="en-US" dirty="0"/>
          </a:p>
          <a:p>
            <a:pPr marL="334963" indent="-342900"/>
            <a:r>
              <a:rPr lang="hu-HU" dirty="0"/>
              <a:t>D</a:t>
            </a:r>
            <a:r>
              <a:rPr lang="en-US" dirty="0" err="1"/>
              <a:t>ata</a:t>
            </a:r>
            <a:r>
              <a:rPr lang="en-US" dirty="0"/>
              <a:t> upgrade</a:t>
            </a:r>
            <a:r>
              <a:rPr lang="hu-HU" dirty="0"/>
              <a:t> előkészületek</a:t>
            </a:r>
            <a:endParaRPr lang="en-US" dirty="0"/>
          </a:p>
          <a:p>
            <a:pPr marL="334963" indent="-342900"/>
            <a:r>
              <a:rPr lang="hu-HU" dirty="0"/>
              <a:t>Költözés a felhőbe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540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9D15-4B2C-42FF-893A-5271CA09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Tervezés</a:t>
            </a:r>
            <a:r>
              <a:rPr lang="en-GB" dirty="0"/>
              <a:t>, </a:t>
            </a:r>
            <a:r>
              <a:rPr lang="en-GB" dirty="0" err="1"/>
              <a:t>időigény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kivitelezés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5F50-1379-4F2F-BBC0-D7078AB65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A </a:t>
            </a:r>
            <a:r>
              <a:rPr lang="hu-HU" dirty="0" err="1"/>
              <a:t>tranzakcionális</a:t>
            </a:r>
            <a:r>
              <a:rPr lang="hu-HU" dirty="0"/>
              <a:t> adatbázisunk mérete jelenleg </a:t>
            </a:r>
            <a:r>
              <a:rPr lang="en-GB" dirty="0"/>
              <a:t>1.7 TB</a:t>
            </a:r>
            <a:r>
              <a:rPr lang="hu-HU" dirty="0"/>
              <a:t>, részben tömörített táblákkal.</a:t>
            </a:r>
            <a:endParaRPr lang="en-GB" dirty="0"/>
          </a:p>
          <a:p>
            <a:pPr marL="0" indent="0">
              <a:buNone/>
            </a:pPr>
            <a:r>
              <a:rPr lang="hu-HU" dirty="0"/>
              <a:t>Elvégeztünk egy tesztkört az adataink </a:t>
            </a:r>
            <a:r>
              <a:rPr lang="hu-HU" dirty="0" err="1"/>
              <a:t>upgradelésére</a:t>
            </a:r>
            <a:r>
              <a:rPr lang="hu-HU" dirty="0"/>
              <a:t>, de nagyon </a:t>
            </a:r>
            <a:r>
              <a:rPr lang="hu-HU" dirty="0" err="1"/>
              <a:t>sokmindenen</a:t>
            </a:r>
            <a:r>
              <a:rPr lang="hu-HU" dirty="0"/>
              <a:t> múlik a döntés, hogy valóban szeretnénk-e mindent </a:t>
            </a:r>
            <a:r>
              <a:rPr lang="hu-HU" dirty="0" err="1"/>
              <a:t>Azure-ra</a:t>
            </a:r>
            <a:r>
              <a:rPr lang="hu-HU" dirty="0"/>
              <a:t> költöztetni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hu-HU" dirty="0"/>
              <a:t>Egy </a:t>
            </a:r>
            <a:r>
              <a:rPr lang="en-GB" dirty="0"/>
              <a:t>24/7/365 </a:t>
            </a:r>
            <a:r>
              <a:rPr lang="hu-HU" dirty="0"/>
              <a:t>üzletként meg van kötve a kezünk, hogy mekkora időablak áll rendelkezésre az átállásra. Az üzlet maximum 48 órát állhat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0822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89D15-4B2C-42FF-893A-5271CA09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GB" dirty="0" err="1"/>
              <a:t>Tervezés</a:t>
            </a:r>
            <a:r>
              <a:rPr lang="en-GB" dirty="0"/>
              <a:t>, </a:t>
            </a:r>
            <a:r>
              <a:rPr lang="en-GB" dirty="0" err="1"/>
              <a:t>időigény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kivitelezés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5F50-1379-4F2F-BBC0-D7078AB65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42091" cy="33995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sz="1900" dirty="0"/>
              <a:t>Kód </a:t>
            </a:r>
            <a:r>
              <a:rPr lang="en-GB" sz="1900" dirty="0"/>
              <a:t>upgrade </a:t>
            </a:r>
            <a:r>
              <a:rPr lang="hu-HU" sz="1900" dirty="0"/>
              <a:t>lépések nagy vonalakban</a:t>
            </a:r>
            <a:r>
              <a:rPr lang="en-GB" sz="1900" dirty="0"/>
              <a:t>:</a:t>
            </a:r>
          </a:p>
          <a:p>
            <a:pPr marL="514350" indent="-514350">
              <a:buFont typeface="+mj-lt"/>
              <a:buAutoNum type="arabicParenR"/>
            </a:pPr>
            <a:r>
              <a:rPr lang="hu-HU" sz="1900" dirty="0"/>
              <a:t>D</a:t>
            </a:r>
            <a:r>
              <a:rPr lang="en-GB" sz="1900" dirty="0"/>
              <a:t>365FO </a:t>
            </a:r>
            <a:r>
              <a:rPr lang="en-GB" sz="1900" dirty="0" err="1"/>
              <a:t>modelstore</a:t>
            </a:r>
            <a:r>
              <a:rPr lang="en-GB" sz="1900" dirty="0"/>
              <a:t> project </a:t>
            </a:r>
            <a:r>
              <a:rPr lang="hu-HU" sz="1900" dirty="0"/>
              <a:t>telepítése</a:t>
            </a:r>
            <a:r>
              <a:rPr lang="en-GB" sz="1900" dirty="0"/>
              <a:t> AX 2012</a:t>
            </a:r>
            <a:r>
              <a:rPr lang="hu-HU" sz="1900" dirty="0"/>
              <a:t>-re, amivel a </a:t>
            </a:r>
            <a:r>
              <a:rPr lang="en-GB" sz="1900" dirty="0"/>
              <a:t>_model DB </a:t>
            </a:r>
            <a:r>
              <a:rPr lang="hu-HU" sz="1900" dirty="0"/>
              <a:t>tartalmát visszamásoljuk a tényleges adatbázisba</a:t>
            </a:r>
            <a:endParaRPr lang="en-GB" sz="1900" dirty="0"/>
          </a:p>
          <a:p>
            <a:pPr marL="514350" indent="-514350">
              <a:buFont typeface="+mj-lt"/>
              <a:buAutoNum type="arabicParenR"/>
            </a:pPr>
            <a:r>
              <a:rPr lang="en-GB" sz="1900" dirty="0"/>
              <a:t>AX </a:t>
            </a:r>
            <a:r>
              <a:rPr lang="en-GB" sz="1900" dirty="0" err="1"/>
              <a:t>ModelStore</a:t>
            </a:r>
            <a:r>
              <a:rPr lang="en-GB" sz="1900" dirty="0"/>
              <a:t> </a:t>
            </a:r>
            <a:r>
              <a:rPr lang="hu-HU" sz="1900" dirty="0"/>
              <a:t>exportálása, feltöltése és feldolgozása a</a:t>
            </a:r>
            <a:r>
              <a:rPr lang="en-GB" sz="1900" dirty="0"/>
              <a:t> LifeCycle Services </a:t>
            </a:r>
            <a:r>
              <a:rPr lang="en-US" sz="1900" dirty="0"/>
              <a:t>“</a:t>
            </a:r>
            <a:r>
              <a:rPr lang="en-GB" sz="1900" dirty="0"/>
              <a:t>Code upgrade tool</a:t>
            </a:r>
            <a:r>
              <a:rPr lang="hu-HU" sz="1900" dirty="0"/>
              <a:t>” segítségével</a:t>
            </a:r>
          </a:p>
          <a:p>
            <a:pPr marL="514350" indent="-514350">
              <a:buFont typeface="+mj-lt"/>
              <a:buAutoNum type="arabicParenR"/>
            </a:pPr>
            <a:r>
              <a:rPr lang="hu-HU" sz="1900" dirty="0"/>
              <a:t>Hibajavítás és az </a:t>
            </a:r>
            <a:r>
              <a:rPr lang="hu-HU" sz="1900" dirty="0" err="1"/>
              <a:t>overlayering</a:t>
            </a:r>
            <a:r>
              <a:rPr lang="hu-HU" sz="1900" dirty="0"/>
              <a:t> megszűntetése</a:t>
            </a:r>
            <a:endParaRPr lang="en-GB" sz="1900" dirty="0"/>
          </a:p>
          <a:p>
            <a:pPr marL="514350" indent="-514350">
              <a:buFont typeface="+mj-lt"/>
              <a:buAutoNum type="arabicParenR"/>
            </a:pPr>
            <a:endParaRPr lang="en-GB" sz="1900" dirty="0"/>
          </a:p>
          <a:p>
            <a:pPr marL="0" indent="0">
              <a:buNone/>
            </a:pPr>
            <a:endParaRPr lang="en-GB" sz="1900" dirty="0"/>
          </a:p>
        </p:txBody>
      </p:sp>
      <p:pic>
        <p:nvPicPr>
          <p:cNvPr id="4" name="Picture 2" descr="Machine generated alternative text:&#10;Lifecycle Services &#10;&gt; &#10;JJ AX 2012 R3 Technical code upgrade (J J Fast Food Distribution Ltd) &#10;KB 4035163 Pre-upgrade checklist for data upgrade from AX 2012 &#10;R3 to Dynamics 365 for Finance and Operations (7.2) &#10;Product and version: AX 2012 R3 &#10;Release: CU13 &#10;Fix type: Application update &#10;Released Date: 8/2/2017 &#10;PROBLEM &#10;Pre-upgrade checklist for data upgrade from Dynamics AX 2012 R3 to Dynamics 365 for Finance and Operations (72) &#10;DESCRIPTION OF CHANGE &#10;This hotfix includes the pre-upgrade checklist that supports data upgrade from Dynamics AX 2012 R3 to Dynamics 365 for &#10;Finance and Operations (7.2). &#10;The items on the checklist must be completed on an AX 2012 R3 environment before running a data upgrade. For more &#10;information. see https://g0.micros0ft.com/f*'link/?linkid=851709, &#10;Download update ">
            <a:extLst>
              <a:ext uri="{FF2B5EF4-FFF2-40B4-BE49-F238E27FC236}">
                <a16:creationId xmlns:a16="http://schemas.microsoft.com/office/drawing/2014/main" id="{1F4299DF-8EEE-4FEF-A74F-EDC5D03A1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9701" y="365125"/>
            <a:ext cx="3559928" cy="241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chine generated alternative text:&#10;Dynamics 365 for Unified Operations data upgrade checklist &#10;Dynamics 365 for Unified &#10;Operations data upgrade &#10;checklist &#10;Informatkn &#10;Dynamics 365 for Unified Operatk»ns data &#10;upgrade checkist &#10;Prepare &#10;Mark as cm*te &#10;Prepare security rok metadata &#10;Mark as &#10;user &#10;Mari as corn*ete &#10;Archive retai salt data &#10;Mark as cu*te &#10;Copy model element values &#10;Ccøirg m.:del gerent values &#10;AOT &#10;41 &#10;Pal &#10;SSE &#10;Vis &#10;Rel &#10;Jot &#10;Ser &#10;ser ">
            <a:extLst>
              <a:ext uri="{FF2B5EF4-FFF2-40B4-BE49-F238E27FC236}">
                <a16:creationId xmlns:a16="http://schemas.microsoft.com/office/drawing/2014/main" id="{6538C01D-C298-4FB0-90A8-FED90E7C4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6099" y="2994128"/>
            <a:ext cx="2853530" cy="317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708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89D15-4B2C-42FF-893A-5271CA09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GB" dirty="0" err="1"/>
              <a:t>Tervezés</a:t>
            </a:r>
            <a:r>
              <a:rPr lang="en-GB" dirty="0"/>
              <a:t>, </a:t>
            </a:r>
            <a:r>
              <a:rPr lang="en-GB" dirty="0" err="1"/>
              <a:t>időigény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kivitelezés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5F50-1379-4F2F-BBC0-D7078AB65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42091" cy="33995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sz="1700" dirty="0"/>
              <a:t>Adat upgrade lépései nagy vonalakban</a:t>
            </a:r>
            <a:r>
              <a:rPr lang="en-GB" sz="1700" dirty="0"/>
              <a:t>:</a:t>
            </a:r>
          </a:p>
          <a:p>
            <a:pPr marL="514350" indent="-514350">
              <a:buFont typeface="+mj-lt"/>
              <a:buAutoNum type="arabicParenR"/>
            </a:pPr>
            <a:r>
              <a:rPr lang="hu-HU" sz="1700" dirty="0"/>
              <a:t>Kód </a:t>
            </a:r>
            <a:r>
              <a:rPr lang="en-US" sz="1700" dirty="0"/>
              <a:t>upgrade</a:t>
            </a:r>
            <a:r>
              <a:rPr lang="hu-HU" sz="1700" dirty="0"/>
              <a:t> során előbb a</a:t>
            </a:r>
            <a:r>
              <a:rPr lang="en-US" sz="1700" dirty="0"/>
              <a:t> metadata </a:t>
            </a:r>
            <a:r>
              <a:rPr lang="hu-HU" sz="1700" dirty="0"/>
              <a:t>objektumokra koncentráljunk </a:t>
            </a:r>
            <a:r>
              <a:rPr lang="en-US" sz="1700" dirty="0"/>
              <a:t>(Data type, </a:t>
            </a:r>
            <a:r>
              <a:rPr lang="hu-HU" sz="1700" dirty="0"/>
              <a:t>Tábla</a:t>
            </a:r>
            <a:r>
              <a:rPr lang="en-US" sz="1700" dirty="0"/>
              <a:t>, </a:t>
            </a:r>
            <a:r>
              <a:rPr lang="hu-HU" sz="1700" dirty="0" err="1"/>
              <a:t>View</a:t>
            </a:r>
            <a:r>
              <a:rPr lang="en-US" sz="1700" dirty="0"/>
              <a:t>, </a:t>
            </a:r>
            <a:r>
              <a:rPr lang="hu-HU" sz="1700" dirty="0" err="1"/>
              <a:t>Entity</a:t>
            </a:r>
            <a:r>
              <a:rPr lang="hu-HU" sz="1700" dirty="0"/>
              <a:t>, stb.</a:t>
            </a:r>
            <a:r>
              <a:rPr lang="en-US" sz="1700" dirty="0"/>
              <a:t>)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1700" dirty="0"/>
              <a:t>Software deployable package</a:t>
            </a:r>
            <a:r>
              <a:rPr lang="hu-HU" sz="1700" dirty="0"/>
              <a:t> létrehozása a hibamentes </a:t>
            </a:r>
            <a:r>
              <a:rPr lang="en-US" sz="1700" dirty="0"/>
              <a:t>metadata object</a:t>
            </a:r>
            <a:r>
              <a:rPr lang="hu-HU" sz="1700" dirty="0" err="1"/>
              <a:t>umokkal</a:t>
            </a:r>
            <a:endParaRPr lang="en-US" sz="1700" dirty="0"/>
          </a:p>
          <a:p>
            <a:pPr marL="514350" indent="-514350">
              <a:buFont typeface="+mj-lt"/>
              <a:buAutoNum type="arabicParenR"/>
            </a:pPr>
            <a:r>
              <a:rPr lang="hu-HU" sz="1700" dirty="0"/>
              <a:t>Hibamentes </a:t>
            </a:r>
            <a:r>
              <a:rPr lang="en-US" sz="1700" dirty="0"/>
              <a:t>metadata</a:t>
            </a:r>
            <a:r>
              <a:rPr lang="hu-HU" sz="1700" dirty="0"/>
              <a:t> és az előkészített </a:t>
            </a:r>
            <a:r>
              <a:rPr lang="en-US" sz="1700" dirty="0"/>
              <a:t>AX 2012 DB </a:t>
            </a:r>
            <a:r>
              <a:rPr lang="hu-HU" sz="1700" dirty="0"/>
              <a:t>telepítése helyi gépre</a:t>
            </a:r>
            <a:endParaRPr lang="en-US" sz="1700" dirty="0"/>
          </a:p>
          <a:p>
            <a:pPr marL="514350" indent="-514350">
              <a:buFont typeface="+mj-lt"/>
              <a:buAutoNum type="arabicParenR"/>
            </a:pPr>
            <a:r>
              <a:rPr lang="en-US" sz="1700" dirty="0"/>
              <a:t>AX2012DataUpgrade software deployable package </a:t>
            </a:r>
            <a:r>
              <a:rPr lang="hu-HU" sz="1700" dirty="0"/>
              <a:t>futtatása adott platform verzióval egyezően</a:t>
            </a:r>
            <a:endParaRPr lang="en-GB" sz="1700" dirty="0"/>
          </a:p>
          <a:p>
            <a:pPr marL="0" indent="0">
              <a:buNone/>
            </a:pPr>
            <a:endParaRPr lang="en-GB" sz="1700" dirty="0"/>
          </a:p>
        </p:txBody>
      </p:sp>
      <p:pic>
        <p:nvPicPr>
          <p:cNvPr id="4" name="Picture 2" descr="Machine generated alternative text:&#10;Administrator: C:lWindowslSystem321cmcI.exe - AXUpdateInstaIIer.exe devinstall &#10;icrosoft Idindows (Version 18. e. 14393) &#10;(c) 2816 Microsoft Corporation. All rights reserved . &#10;WIK NDataUpgradeXJAD &quot;DeployablePackage_2B1gøg11 88 24 87)AXUpdateInsta11er.exe devinstall &#10;enerated runbook with id: Runbook2B1gøg1112174g &#10;Start executing runbook : Runbook2B1gøg1112174g &#10;Executing step: 1 &#10;Stop script for service model: AOSService on machine: &#10;Stop AOS service and Batch service &#10;localhost &#10;Running as &#10;L 18:17 &#10;Stopping AOS. &#10;admin &#10;IIS service is not running, starting IIS Service. &#10;IIS service started. &#10;Stopping IIS AOS web site. &#10;Stopping IIS AOS application pool . &#10;Stopping IIS product configuration application pool . &#10;Stopping and disabling the batch service. &#10;AOS stop script completed with exit code: e. &#10;he &#10;localhost &#10;AOSService on machine: &#10;step completed &#10;Executing step: 2 &#10;update script for service model : &#10;update AOS service ">
            <a:extLst>
              <a:ext uri="{FF2B5EF4-FFF2-40B4-BE49-F238E27FC236}">
                <a16:creationId xmlns:a16="http://schemas.microsoft.com/office/drawing/2014/main" id="{333E80AC-94E8-4088-8CF2-46DB38BCC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2985" y="1825625"/>
            <a:ext cx="4963063" cy="280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011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9D15-4B2C-42FF-893A-5271CA09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Tervezés</a:t>
            </a:r>
            <a:r>
              <a:rPr lang="en-GB" dirty="0"/>
              <a:t>, </a:t>
            </a:r>
            <a:r>
              <a:rPr lang="en-GB" dirty="0" err="1"/>
              <a:t>időigény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kivitelezés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5F50-1379-4F2F-BBC0-D7078AB65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Mit kell tennie az üzletnek</a:t>
            </a:r>
            <a:r>
              <a:rPr lang="en-GB" dirty="0"/>
              <a:t>?</a:t>
            </a:r>
          </a:p>
          <a:p>
            <a:r>
              <a:rPr lang="hu-HU" dirty="0"/>
              <a:t>Key </a:t>
            </a:r>
            <a:r>
              <a:rPr lang="hu-HU" dirty="0" err="1"/>
              <a:t>Userek</a:t>
            </a:r>
            <a:r>
              <a:rPr lang="hu-HU" dirty="0"/>
              <a:t> kijelölése</a:t>
            </a:r>
            <a:endParaRPr lang="en-GB" dirty="0"/>
          </a:p>
          <a:p>
            <a:r>
              <a:rPr lang="hu-HU" dirty="0"/>
              <a:t>Adattisztítás</a:t>
            </a:r>
            <a:endParaRPr lang="en-GB" dirty="0"/>
          </a:p>
          <a:p>
            <a:r>
              <a:rPr lang="en-GB" dirty="0"/>
              <a:t>Test case</a:t>
            </a:r>
            <a:r>
              <a:rPr lang="hu-HU" dirty="0"/>
              <a:t>-ek előkészítése</a:t>
            </a:r>
            <a:endParaRPr lang="en-GB" dirty="0"/>
          </a:p>
          <a:p>
            <a:r>
              <a:rPr lang="hu-HU" dirty="0"/>
              <a:t>Oktatás</a:t>
            </a:r>
            <a:endParaRPr lang="en-GB" dirty="0"/>
          </a:p>
          <a:p>
            <a:r>
              <a:rPr lang="en-GB" dirty="0"/>
              <a:t>User Acceptance Test</a:t>
            </a:r>
            <a:r>
              <a:rPr lang="hu-HU" dirty="0"/>
              <a:t>-körök</a:t>
            </a:r>
            <a:endParaRPr lang="en-GB" dirty="0"/>
          </a:p>
          <a:p>
            <a:r>
              <a:rPr lang="en-GB" dirty="0"/>
              <a:t>Sign-off </a:t>
            </a:r>
            <a:r>
              <a:rPr lang="hu-HU" dirty="0"/>
              <a:t>az éles induláshoz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755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9D15-4B2C-42FF-893A-5271CA09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Tervezés</a:t>
            </a:r>
            <a:r>
              <a:rPr lang="en-GB" dirty="0"/>
              <a:t>, </a:t>
            </a:r>
            <a:r>
              <a:rPr lang="en-GB" dirty="0" err="1"/>
              <a:t>időigény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kivitelezés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5F50-1379-4F2F-BBC0-D7078AB65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hu-HU" dirty="0"/>
              <a:t>Mennyi időre van szükség</a:t>
            </a:r>
            <a:r>
              <a:rPr lang="en-GB" dirty="0"/>
              <a:t>? </a:t>
            </a:r>
            <a:r>
              <a:rPr lang="hu-HU" dirty="0"/>
              <a:t>Ez nagyban függ az egyedi megoldások és fejlesztések mennyiségétől és minőségétől</a:t>
            </a:r>
            <a:r>
              <a:rPr lang="en-GB" dirty="0"/>
              <a:t>, ISV </a:t>
            </a:r>
            <a:r>
              <a:rPr lang="hu-HU" dirty="0"/>
              <a:t>megoldások számától és kompatibilitásától, illetve az adat illeszkedésétől az új környezetben</a:t>
            </a:r>
            <a:r>
              <a:rPr lang="en-GB" dirty="0"/>
              <a:t>.</a:t>
            </a:r>
          </a:p>
          <a:p>
            <a:r>
              <a:rPr lang="hu-HU" dirty="0"/>
              <a:t>Kód </a:t>
            </a:r>
            <a:r>
              <a:rPr lang="en-GB" dirty="0"/>
              <a:t>upgrade – 4-8 </a:t>
            </a:r>
            <a:r>
              <a:rPr lang="hu-HU" dirty="0"/>
              <a:t>hónap</a:t>
            </a:r>
            <a:endParaRPr lang="en-GB" dirty="0"/>
          </a:p>
          <a:p>
            <a:r>
              <a:rPr lang="hu-HU" dirty="0"/>
              <a:t>Adattisztítás és upgrade </a:t>
            </a:r>
            <a:r>
              <a:rPr lang="en-GB" dirty="0"/>
              <a:t>– 2</a:t>
            </a:r>
            <a:r>
              <a:rPr lang="hu-HU" dirty="0"/>
              <a:t>-3</a:t>
            </a:r>
            <a:r>
              <a:rPr lang="en-GB" dirty="0"/>
              <a:t> </a:t>
            </a:r>
            <a:r>
              <a:rPr lang="hu-HU" dirty="0"/>
              <a:t>hónap</a:t>
            </a:r>
            <a:endParaRPr lang="en-GB" dirty="0"/>
          </a:p>
          <a:p>
            <a:r>
              <a:rPr lang="en-GB" dirty="0"/>
              <a:t>Test case </a:t>
            </a:r>
            <a:r>
              <a:rPr lang="hu-HU" dirty="0" err="1"/>
              <a:t>kidologzása</a:t>
            </a:r>
            <a:r>
              <a:rPr lang="hu-HU" dirty="0"/>
              <a:t> és Test a</a:t>
            </a:r>
            <a:r>
              <a:rPr lang="en-GB" dirty="0" err="1"/>
              <a:t>utomation</a:t>
            </a:r>
            <a:r>
              <a:rPr lang="hu-HU" dirty="0"/>
              <a:t>-fejlesztés </a:t>
            </a:r>
            <a:r>
              <a:rPr lang="en-GB" dirty="0"/>
              <a:t>– 2</a:t>
            </a:r>
            <a:r>
              <a:rPr lang="hu-HU" dirty="0"/>
              <a:t>-3</a:t>
            </a:r>
            <a:r>
              <a:rPr lang="en-GB" dirty="0"/>
              <a:t> months</a:t>
            </a:r>
          </a:p>
          <a:p>
            <a:r>
              <a:rPr lang="hu-HU" dirty="0"/>
              <a:t>Oktatás</a:t>
            </a:r>
            <a:r>
              <a:rPr lang="en-GB" dirty="0"/>
              <a:t>, UAT, Sign-off – 2-4 months</a:t>
            </a:r>
          </a:p>
          <a:p>
            <a:endParaRPr lang="en-GB" dirty="0"/>
          </a:p>
          <a:p>
            <a:pPr marL="0" indent="0">
              <a:buNone/>
            </a:pPr>
            <a:r>
              <a:rPr lang="hu-HU" dirty="0"/>
              <a:t>Saját méréseinkre alapozva a tipikus bevezetési idő legalább </a:t>
            </a:r>
            <a:r>
              <a:rPr lang="en-GB" dirty="0"/>
              <a:t>1 </a:t>
            </a:r>
            <a:r>
              <a:rPr lang="hu-HU" dirty="0"/>
              <a:t>év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2616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F8576-A6E7-464D-96E6-C4485CB3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840" y="2098714"/>
            <a:ext cx="10559765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Upgrade </a:t>
            </a:r>
            <a:r>
              <a:rPr lang="hu-HU" dirty="0">
                <a:solidFill>
                  <a:schemeClr val="bg1"/>
                </a:solidFill>
              </a:rPr>
              <a:t>előkészületek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14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 anchor="b" anchorCtr="0">
            <a:normAutofit fontScale="90000"/>
          </a:bodyPr>
          <a:lstStyle/>
          <a:p>
            <a:r>
              <a:rPr lang="en-US" dirty="0"/>
              <a:t>Upgrade </a:t>
            </a:r>
            <a:r>
              <a:rPr lang="en-US" dirty="0" err="1"/>
              <a:t>előkészületek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25B784-45AB-4408-8943-47CF47576C9B}"/>
              </a:ext>
            </a:extLst>
          </p:cNvPr>
          <p:cNvSpPr txBox="1">
            <a:spLocks/>
          </p:cNvSpPr>
          <p:nvPr/>
        </p:nvSpPr>
        <p:spPr>
          <a:xfrm>
            <a:off x="838200" y="1036320"/>
            <a:ext cx="10515600" cy="514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/>
              <a:t>Egy upgrade az alábbi fő elemekből áll: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6AD59B-0995-481F-B3F1-DFF53F5965D0}"/>
              </a:ext>
            </a:extLst>
          </p:cNvPr>
          <p:cNvGrpSpPr/>
          <p:nvPr/>
        </p:nvGrpSpPr>
        <p:grpSpPr>
          <a:xfrm>
            <a:off x="2777369" y="1707515"/>
            <a:ext cx="2169040" cy="4426702"/>
            <a:chOff x="2033394" y="1711631"/>
            <a:chExt cx="2169040" cy="442670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2D46E2E-B389-4CFA-852F-54D715934AC1}"/>
                </a:ext>
              </a:extLst>
            </p:cNvPr>
            <p:cNvSpPr/>
            <p:nvPr/>
          </p:nvSpPr>
          <p:spPr>
            <a:xfrm>
              <a:off x="2033394" y="1711631"/>
              <a:ext cx="2169040" cy="4426702"/>
            </a:xfrm>
            <a:custGeom>
              <a:avLst/>
              <a:gdLst>
                <a:gd name="connsiteX0" fmla="*/ 0 w 2169040"/>
                <a:gd name="connsiteY0" fmla="*/ 216904 h 4426702"/>
                <a:gd name="connsiteX1" fmla="*/ 216904 w 2169040"/>
                <a:gd name="connsiteY1" fmla="*/ 0 h 4426702"/>
                <a:gd name="connsiteX2" fmla="*/ 1952136 w 2169040"/>
                <a:gd name="connsiteY2" fmla="*/ 0 h 4426702"/>
                <a:gd name="connsiteX3" fmla="*/ 2169040 w 2169040"/>
                <a:gd name="connsiteY3" fmla="*/ 216904 h 4426702"/>
                <a:gd name="connsiteX4" fmla="*/ 2169040 w 2169040"/>
                <a:gd name="connsiteY4" fmla="*/ 4209798 h 4426702"/>
                <a:gd name="connsiteX5" fmla="*/ 1952136 w 2169040"/>
                <a:gd name="connsiteY5" fmla="*/ 4426702 h 4426702"/>
                <a:gd name="connsiteX6" fmla="*/ 216904 w 2169040"/>
                <a:gd name="connsiteY6" fmla="*/ 4426702 h 4426702"/>
                <a:gd name="connsiteX7" fmla="*/ 0 w 2169040"/>
                <a:gd name="connsiteY7" fmla="*/ 4209798 h 4426702"/>
                <a:gd name="connsiteX8" fmla="*/ 0 w 2169040"/>
                <a:gd name="connsiteY8" fmla="*/ 216904 h 442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9040" h="4426702">
                  <a:moveTo>
                    <a:pt x="0" y="216904"/>
                  </a:moveTo>
                  <a:cubicBezTo>
                    <a:pt x="0" y="97111"/>
                    <a:pt x="97111" y="0"/>
                    <a:pt x="216904" y="0"/>
                  </a:cubicBezTo>
                  <a:lnTo>
                    <a:pt x="1952136" y="0"/>
                  </a:lnTo>
                  <a:cubicBezTo>
                    <a:pt x="2071929" y="0"/>
                    <a:pt x="2169040" y="97111"/>
                    <a:pt x="2169040" y="216904"/>
                  </a:cubicBezTo>
                  <a:lnTo>
                    <a:pt x="2169040" y="4209798"/>
                  </a:lnTo>
                  <a:cubicBezTo>
                    <a:pt x="2169040" y="4329591"/>
                    <a:pt x="2071929" y="4426702"/>
                    <a:pt x="1952136" y="4426702"/>
                  </a:cubicBezTo>
                  <a:lnTo>
                    <a:pt x="216904" y="4426702"/>
                  </a:lnTo>
                  <a:cubicBezTo>
                    <a:pt x="97111" y="4426702"/>
                    <a:pt x="0" y="4329591"/>
                    <a:pt x="0" y="4209798"/>
                  </a:cubicBezTo>
                  <a:lnTo>
                    <a:pt x="0" y="216904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3360" tIns="1984040" rIns="213360" bIns="1098702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kern="1200" dirty="0"/>
                <a:t>Fun</a:t>
              </a:r>
              <a:r>
                <a:rPr lang="hu-HU" sz="2400" kern="1200" dirty="0" err="1"/>
                <a:t>kcionális</a:t>
              </a:r>
              <a:r>
                <a:rPr lang="en-GB" sz="2400" kern="1200" dirty="0"/>
                <a:t> upgrade</a:t>
              </a:r>
              <a:endParaRPr lang="hu-HU" sz="2400" kern="12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34A2C0-46C8-4940-BAA5-D9E5FD2396C0}"/>
                </a:ext>
              </a:extLst>
            </p:cNvPr>
            <p:cNvSpPr/>
            <p:nvPr/>
          </p:nvSpPr>
          <p:spPr>
            <a:xfrm>
              <a:off x="2380868" y="1977233"/>
              <a:ext cx="1474091" cy="1474091"/>
            </a:xfrm>
            <a:prstGeom prst="ellipse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rcRect/>
              <a:stretch>
                <a:fillRect l="-25000" r="-25000"/>
              </a:stretch>
            </a:blipFill>
            <a:scene3d>
              <a:camera prst="orthographicFront"/>
              <a:lightRig rig="flat" dir="t"/>
            </a:scene3d>
            <a:sp3d z="127000" prstMaterial="plastic">
              <a:bevelT w="88900" h="88900"/>
              <a:bevelB w="88900" h="31750" prst="angle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000E4-E601-4D79-ACD3-21C64926579A}"/>
              </a:ext>
            </a:extLst>
          </p:cNvPr>
          <p:cNvGrpSpPr/>
          <p:nvPr/>
        </p:nvGrpSpPr>
        <p:grpSpPr>
          <a:xfrm>
            <a:off x="5011480" y="1707515"/>
            <a:ext cx="2169040" cy="4426702"/>
            <a:chOff x="4267505" y="1711631"/>
            <a:chExt cx="2169040" cy="442670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E05B5C4-0076-40DC-AD7E-9C17A382067E}"/>
                </a:ext>
              </a:extLst>
            </p:cNvPr>
            <p:cNvSpPr/>
            <p:nvPr/>
          </p:nvSpPr>
          <p:spPr>
            <a:xfrm>
              <a:off x="4267505" y="1711631"/>
              <a:ext cx="2169040" cy="4426702"/>
            </a:xfrm>
            <a:custGeom>
              <a:avLst/>
              <a:gdLst>
                <a:gd name="connsiteX0" fmla="*/ 0 w 2169040"/>
                <a:gd name="connsiteY0" fmla="*/ 216904 h 4426702"/>
                <a:gd name="connsiteX1" fmla="*/ 216904 w 2169040"/>
                <a:gd name="connsiteY1" fmla="*/ 0 h 4426702"/>
                <a:gd name="connsiteX2" fmla="*/ 1952136 w 2169040"/>
                <a:gd name="connsiteY2" fmla="*/ 0 h 4426702"/>
                <a:gd name="connsiteX3" fmla="*/ 2169040 w 2169040"/>
                <a:gd name="connsiteY3" fmla="*/ 216904 h 4426702"/>
                <a:gd name="connsiteX4" fmla="*/ 2169040 w 2169040"/>
                <a:gd name="connsiteY4" fmla="*/ 4209798 h 4426702"/>
                <a:gd name="connsiteX5" fmla="*/ 1952136 w 2169040"/>
                <a:gd name="connsiteY5" fmla="*/ 4426702 h 4426702"/>
                <a:gd name="connsiteX6" fmla="*/ 216904 w 2169040"/>
                <a:gd name="connsiteY6" fmla="*/ 4426702 h 4426702"/>
                <a:gd name="connsiteX7" fmla="*/ 0 w 2169040"/>
                <a:gd name="connsiteY7" fmla="*/ 4209798 h 4426702"/>
                <a:gd name="connsiteX8" fmla="*/ 0 w 2169040"/>
                <a:gd name="connsiteY8" fmla="*/ 216904 h 442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9040" h="4426702">
                  <a:moveTo>
                    <a:pt x="0" y="216904"/>
                  </a:moveTo>
                  <a:cubicBezTo>
                    <a:pt x="0" y="97111"/>
                    <a:pt x="97111" y="0"/>
                    <a:pt x="216904" y="0"/>
                  </a:cubicBezTo>
                  <a:lnTo>
                    <a:pt x="1952136" y="0"/>
                  </a:lnTo>
                  <a:cubicBezTo>
                    <a:pt x="2071929" y="0"/>
                    <a:pt x="2169040" y="97111"/>
                    <a:pt x="2169040" y="216904"/>
                  </a:cubicBezTo>
                  <a:lnTo>
                    <a:pt x="2169040" y="4209798"/>
                  </a:lnTo>
                  <a:cubicBezTo>
                    <a:pt x="2169040" y="4329591"/>
                    <a:pt x="2071929" y="4426702"/>
                    <a:pt x="1952136" y="4426702"/>
                  </a:cubicBezTo>
                  <a:lnTo>
                    <a:pt x="216904" y="4426702"/>
                  </a:lnTo>
                  <a:cubicBezTo>
                    <a:pt x="97111" y="4426702"/>
                    <a:pt x="0" y="4329591"/>
                    <a:pt x="0" y="4209798"/>
                  </a:cubicBezTo>
                  <a:lnTo>
                    <a:pt x="0" y="216904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3360" tIns="1984040" rIns="213360" bIns="1098702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kern="1200" dirty="0"/>
                <a:t>Tech</a:t>
              </a:r>
              <a:r>
                <a:rPr lang="hu-HU" sz="2400" kern="1200" dirty="0" err="1"/>
                <a:t>nikai</a:t>
              </a:r>
              <a:r>
                <a:rPr lang="hu-HU" sz="2400" kern="1200" dirty="0"/>
                <a:t> </a:t>
              </a:r>
              <a:r>
                <a:rPr lang="en-GB" sz="2400" kern="1200" dirty="0"/>
                <a:t>upgrade</a:t>
              </a:r>
              <a:endParaRPr lang="hu-HU" sz="2400" kern="12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EE9E0BC-C4F8-4B08-B18D-DBB5005CC12A}"/>
                </a:ext>
              </a:extLst>
            </p:cNvPr>
            <p:cNvSpPr/>
            <p:nvPr/>
          </p:nvSpPr>
          <p:spPr>
            <a:xfrm>
              <a:off x="4614980" y="1977233"/>
              <a:ext cx="1474091" cy="1474091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rcRect/>
              <a:stretch>
                <a:fillRect l="-17000" r="-17000"/>
              </a:stretch>
            </a:blipFill>
            <a:scene3d>
              <a:camera prst="orthographicFront"/>
              <a:lightRig rig="flat" dir="t"/>
            </a:scene3d>
            <a:sp3d z="127000" prstMaterial="plastic">
              <a:bevelT w="88900" h="88900"/>
              <a:bevelB w="88900" h="31750" prst="angle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06619F-4993-45A3-99DB-8BA6B6BF673B}"/>
              </a:ext>
            </a:extLst>
          </p:cNvPr>
          <p:cNvGrpSpPr/>
          <p:nvPr/>
        </p:nvGrpSpPr>
        <p:grpSpPr>
          <a:xfrm>
            <a:off x="7245592" y="1707515"/>
            <a:ext cx="2169040" cy="4426702"/>
            <a:chOff x="6501617" y="1711631"/>
            <a:chExt cx="2169040" cy="442670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B94EAB7-3CC7-43A5-9AAB-95D30146BE6F}"/>
                </a:ext>
              </a:extLst>
            </p:cNvPr>
            <p:cNvSpPr/>
            <p:nvPr/>
          </p:nvSpPr>
          <p:spPr>
            <a:xfrm>
              <a:off x="6501617" y="1711631"/>
              <a:ext cx="2169040" cy="4426702"/>
            </a:xfrm>
            <a:custGeom>
              <a:avLst/>
              <a:gdLst>
                <a:gd name="connsiteX0" fmla="*/ 0 w 2169040"/>
                <a:gd name="connsiteY0" fmla="*/ 216904 h 4426702"/>
                <a:gd name="connsiteX1" fmla="*/ 216904 w 2169040"/>
                <a:gd name="connsiteY1" fmla="*/ 0 h 4426702"/>
                <a:gd name="connsiteX2" fmla="*/ 1952136 w 2169040"/>
                <a:gd name="connsiteY2" fmla="*/ 0 h 4426702"/>
                <a:gd name="connsiteX3" fmla="*/ 2169040 w 2169040"/>
                <a:gd name="connsiteY3" fmla="*/ 216904 h 4426702"/>
                <a:gd name="connsiteX4" fmla="*/ 2169040 w 2169040"/>
                <a:gd name="connsiteY4" fmla="*/ 4209798 h 4426702"/>
                <a:gd name="connsiteX5" fmla="*/ 1952136 w 2169040"/>
                <a:gd name="connsiteY5" fmla="*/ 4426702 h 4426702"/>
                <a:gd name="connsiteX6" fmla="*/ 216904 w 2169040"/>
                <a:gd name="connsiteY6" fmla="*/ 4426702 h 4426702"/>
                <a:gd name="connsiteX7" fmla="*/ 0 w 2169040"/>
                <a:gd name="connsiteY7" fmla="*/ 4209798 h 4426702"/>
                <a:gd name="connsiteX8" fmla="*/ 0 w 2169040"/>
                <a:gd name="connsiteY8" fmla="*/ 216904 h 442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9040" h="4426702">
                  <a:moveTo>
                    <a:pt x="0" y="216904"/>
                  </a:moveTo>
                  <a:cubicBezTo>
                    <a:pt x="0" y="97111"/>
                    <a:pt x="97111" y="0"/>
                    <a:pt x="216904" y="0"/>
                  </a:cubicBezTo>
                  <a:lnTo>
                    <a:pt x="1952136" y="0"/>
                  </a:lnTo>
                  <a:cubicBezTo>
                    <a:pt x="2071929" y="0"/>
                    <a:pt x="2169040" y="97111"/>
                    <a:pt x="2169040" y="216904"/>
                  </a:cubicBezTo>
                  <a:lnTo>
                    <a:pt x="2169040" y="4209798"/>
                  </a:lnTo>
                  <a:cubicBezTo>
                    <a:pt x="2169040" y="4329591"/>
                    <a:pt x="2071929" y="4426702"/>
                    <a:pt x="1952136" y="4426702"/>
                  </a:cubicBezTo>
                  <a:lnTo>
                    <a:pt x="216904" y="4426702"/>
                  </a:lnTo>
                  <a:cubicBezTo>
                    <a:pt x="97111" y="4426702"/>
                    <a:pt x="0" y="4329591"/>
                    <a:pt x="0" y="4209798"/>
                  </a:cubicBezTo>
                  <a:lnTo>
                    <a:pt x="0" y="216904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3360" tIns="1984040" rIns="213360" bIns="1098702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u-HU" sz="2400" kern="1200" dirty="0"/>
                <a:t>Adat </a:t>
              </a:r>
              <a:r>
                <a:rPr lang="en-GB" sz="2400" kern="1200" dirty="0"/>
                <a:t>upgrade</a:t>
              </a:r>
              <a:endParaRPr lang="hu-HU" sz="2400" kern="12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110B56-7838-4E78-9FCE-D023B0E56E12}"/>
                </a:ext>
              </a:extLst>
            </p:cNvPr>
            <p:cNvSpPr/>
            <p:nvPr/>
          </p:nvSpPr>
          <p:spPr>
            <a:xfrm>
              <a:off x="6849091" y="1977233"/>
              <a:ext cx="1474091" cy="1474091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rcRect/>
              <a:stretch>
                <a:fillRect l="-28000" r="-28000"/>
              </a:stretch>
            </a:blipFill>
            <a:scene3d>
              <a:camera prst="orthographicFront"/>
              <a:lightRig rig="flat" dir="t"/>
            </a:scene3d>
            <a:sp3d z="127000" prstMaterial="plastic">
              <a:bevelT w="88900" h="88900"/>
              <a:bevelB w="88900" h="31750" prst="angle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0B2E44C9-721F-4EA7-BDCA-4153EB00BAA3}"/>
              </a:ext>
            </a:extLst>
          </p:cNvPr>
          <p:cNvSpPr/>
          <p:nvPr/>
        </p:nvSpPr>
        <p:spPr>
          <a:xfrm>
            <a:off x="3041577" y="5248876"/>
            <a:ext cx="6108847" cy="664005"/>
          </a:xfrm>
          <a:prstGeom prst="leftRightArrow">
            <a:avLst/>
          </a:prstGeom>
          <a:solidFill>
            <a:srgbClr val="00B050"/>
          </a:solidFill>
          <a:scene3d>
            <a:camera prst="orthographicFront"/>
            <a:lightRig rig="flat" dir="t"/>
          </a:scene3d>
          <a:sp3d z="190500" prstMaterial="plastic">
            <a:bevelT w="120900" h="88900"/>
            <a:bevelB w="88900" h="31750" prst="angle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20396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 anchor="b" anchorCtr="0">
            <a:normAutofit fontScale="90000"/>
          </a:bodyPr>
          <a:lstStyle/>
          <a:p>
            <a:r>
              <a:rPr lang="en-US" dirty="0"/>
              <a:t>Upgrade </a:t>
            </a:r>
            <a:r>
              <a:rPr lang="en-US" dirty="0" err="1"/>
              <a:t>előkészületek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25B784-45AB-4408-8943-47CF47576C9B}"/>
              </a:ext>
            </a:extLst>
          </p:cNvPr>
          <p:cNvSpPr txBox="1">
            <a:spLocks/>
          </p:cNvSpPr>
          <p:nvPr/>
        </p:nvSpPr>
        <p:spPr>
          <a:xfrm>
            <a:off x="838200" y="1036320"/>
            <a:ext cx="10515600" cy="514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/>
              <a:t>Az Adat</a:t>
            </a:r>
            <a:r>
              <a:rPr lang="en-US" dirty="0"/>
              <a:t> upgrade</a:t>
            </a:r>
            <a:r>
              <a:rPr lang="hu-HU" dirty="0"/>
              <a:t> előfeltételei</a:t>
            </a:r>
            <a:r>
              <a:rPr lang="en-US" dirty="0"/>
              <a:t>:</a:t>
            </a:r>
          </a:p>
          <a:p>
            <a:r>
              <a:rPr lang="hu-HU" sz="2400" dirty="0"/>
              <a:t>Szükséges </a:t>
            </a:r>
            <a:r>
              <a:rPr lang="en-US" sz="2400" dirty="0"/>
              <a:t>AX 2012 R3 </a:t>
            </a:r>
            <a:r>
              <a:rPr lang="hu-HU" sz="2400" dirty="0" err="1"/>
              <a:t>hotfixek</a:t>
            </a:r>
            <a:r>
              <a:rPr lang="hu-HU" sz="2400" dirty="0"/>
              <a:t> telepítése </a:t>
            </a:r>
            <a:r>
              <a:rPr lang="en-US" sz="2400" dirty="0"/>
              <a:t>(KB4035163)</a:t>
            </a:r>
          </a:p>
          <a:p>
            <a:r>
              <a:rPr lang="en-US" sz="2400" dirty="0"/>
              <a:t>D365FO Data upgrade checklist </a:t>
            </a:r>
            <a:r>
              <a:rPr lang="hu-HU" sz="2400" dirty="0"/>
              <a:t>futtatása, a </a:t>
            </a:r>
            <a:r>
              <a:rPr lang="hu-HU" sz="2400" dirty="0" err="1"/>
              <a:t>model</a:t>
            </a:r>
            <a:r>
              <a:rPr lang="hu-HU" sz="2400" dirty="0"/>
              <a:t> </a:t>
            </a:r>
            <a:r>
              <a:rPr lang="en-US" sz="2400" dirty="0"/>
              <a:t>metadata </a:t>
            </a:r>
            <a:r>
              <a:rPr lang="hu-HU" sz="2400" dirty="0"/>
              <a:t>átmásolásához és a </a:t>
            </a:r>
            <a:r>
              <a:rPr lang="hu-HU" sz="2400" dirty="0" err="1"/>
              <a:t>userek</a:t>
            </a:r>
            <a:r>
              <a:rPr lang="hu-HU" sz="2400" dirty="0"/>
              <a:t> mappeléséhez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026" name="Picture 2" descr="Machine generated alternative text:&#10;Lifecycle Services &#10;&gt; &#10;JJ AX 2012 R3 Technical code upgrade (J J Fast Food Distribution Ltd) &#10;KB 4035163 Pre-upgrade checklist for data upgrade from AX 2012 &#10;R3 to Dynamics 365 for Finance and Operations (7.2) &#10;Product and version: AX 2012 R3 &#10;Release: CU13 &#10;Fix type: Application update &#10;Released Date: 8/2/2017 &#10;PROBLEM &#10;Pre-upgrade checklist for data upgrade from Dynamics AX 2012 R3 to Dynamics 365 for Finance and Operations (72) &#10;DESCRIPTION OF CHANGE &#10;This hotfix includes the pre-upgrade checklist that supports data upgrade from Dynamics AX 2012 R3 to Dynamics 365 for &#10;Finance and Operations (7.2). &#10;The items on the checklist must be completed on an AX 2012 R3 environment before running a data upgrade. For more &#10;information. see https://g0.micros0ft.com/f*'link/?linkid=851709, &#10;Download update ">
            <a:extLst>
              <a:ext uri="{FF2B5EF4-FFF2-40B4-BE49-F238E27FC236}">
                <a16:creationId xmlns:a16="http://schemas.microsoft.com/office/drawing/2014/main" id="{F8A4DE6E-9658-4245-B181-194DABF8B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08" y="2801639"/>
            <a:ext cx="5180870" cy="350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chine generated alternative text:&#10;Dynamics 365 for Unified Operations data upgrade checklist &#10;Dynamics 365 for Unified &#10;Operations data upgrade &#10;checklist &#10;Informatkn &#10;Dynamics 365 for Unified Operatk»ns data &#10;upgrade checkist &#10;Prepare &#10;Mark as cm*te &#10;Prepare security rok metadata &#10;Mark as &#10;user &#10;Mari as corn*ete &#10;Archive retai salt data &#10;Mark as cu*te &#10;Copy model element values &#10;Ccøirg m.:del gerent values &#10;AOT &#10;41 &#10;Pal &#10;SSE &#10;Vis &#10;Rel &#10;Jot &#10;Ser &#10;ser ">
            <a:extLst>
              <a:ext uri="{FF2B5EF4-FFF2-40B4-BE49-F238E27FC236}">
                <a16:creationId xmlns:a16="http://schemas.microsoft.com/office/drawing/2014/main" id="{79E4BB92-6A9E-464F-933E-6C9D056AE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794" y="2434014"/>
            <a:ext cx="3491570" cy="387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39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 anchor="b" anchorCtr="0">
            <a:normAutofit fontScale="90000"/>
          </a:bodyPr>
          <a:lstStyle/>
          <a:p>
            <a:r>
              <a:rPr lang="en-US" dirty="0"/>
              <a:t>Upgrade </a:t>
            </a:r>
            <a:r>
              <a:rPr lang="en-US" dirty="0" err="1"/>
              <a:t>előkészületek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25B784-45AB-4408-8943-47CF47576C9B}"/>
              </a:ext>
            </a:extLst>
          </p:cNvPr>
          <p:cNvSpPr txBox="1">
            <a:spLocks/>
          </p:cNvSpPr>
          <p:nvPr/>
        </p:nvSpPr>
        <p:spPr>
          <a:xfrm>
            <a:off x="838200" y="1036320"/>
            <a:ext cx="10515600" cy="514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/>
              <a:t>Az Adat</a:t>
            </a:r>
            <a:r>
              <a:rPr lang="en-US" dirty="0"/>
              <a:t> upgrade</a:t>
            </a:r>
            <a:r>
              <a:rPr lang="hu-HU" dirty="0"/>
              <a:t> előfeltételei </a:t>
            </a:r>
            <a:r>
              <a:rPr lang="en-US" dirty="0"/>
              <a:t>:</a:t>
            </a:r>
          </a:p>
          <a:p>
            <a:r>
              <a:rPr lang="hu-HU" sz="2400" dirty="0"/>
              <a:t>Befejezni a </a:t>
            </a:r>
            <a:r>
              <a:rPr lang="hu-HU" sz="2400" dirty="0" err="1"/>
              <a:t>metadata</a:t>
            </a:r>
            <a:r>
              <a:rPr lang="hu-HU" sz="2400" dirty="0"/>
              <a:t> objektumok kód </a:t>
            </a:r>
            <a:r>
              <a:rPr lang="hu-HU" sz="2400" dirty="0" err="1"/>
              <a:t>upgradejét</a:t>
            </a:r>
            <a:r>
              <a:rPr lang="en-US" sz="2400" dirty="0"/>
              <a:t> (Data types, Tables, Views, Entities)</a:t>
            </a:r>
          </a:p>
          <a:p>
            <a:r>
              <a:rPr lang="en-US" sz="2400" dirty="0"/>
              <a:t>Software deployable package </a:t>
            </a:r>
            <a:r>
              <a:rPr lang="hu-HU" sz="2400" dirty="0"/>
              <a:t>létrehozása a </a:t>
            </a:r>
            <a:r>
              <a:rPr lang="en-US" sz="2400" dirty="0"/>
              <a:t>metadata </a:t>
            </a:r>
            <a:r>
              <a:rPr lang="hu-HU" sz="2400" dirty="0"/>
              <a:t>objektumokkal</a:t>
            </a:r>
            <a:endParaRPr lang="en-US" sz="2400" dirty="0"/>
          </a:p>
          <a:p>
            <a:r>
              <a:rPr lang="hu-HU" sz="2400" dirty="0"/>
              <a:t>Előkészíteni a környezetet, ahol az upgrade futni fog</a:t>
            </a:r>
            <a:r>
              <a:rPr lang="en-US" sz="2400" dirty="0"/>
              <a:t> (One-box VM, </a:t>
            </a:r>
            <a:r>
              <a:rPr lang="hu-HU" sz="2400" dirty="0"/>
              <a:t>vagy</a:t>
            </a:r>
            <a:r>
              <a:rPr lang="en-US" sz="2400" dirty="0"/>
              <a:t> </a:t>
            </a:r>
            <a:r>
              <a:rPr lang="hu-HU" sz="2400" dirty="0"/>
              <a:t>helyi </a:t>
            </a:r>
            <a:r>
              <a:rPr lang="en-US" sz="2400" dirty="0"/>
              <a:t>VHD), </a:t>
            </a:r>
            <a:r>
              <a:rPr lang="hu-HU" sz="2400" dirty="0"/>
              <a:t>egy GA verziójú platformon, mert csak ezekhez elérhető Data upgrade </a:t>
            </a:r>
            <a:r>
              <a:rPr lang="hu-HU" sz="2400" dirty="0" err="1"/>
              <a:t>package</a:t>
            </a:r>
            <a:r>
              <a:rPr lang="en-US" sz="2400" dirty="0"/>
              <a:t>.</a:t>
            </a:r>
          </a:p>
          <a:p>
            <a:r>
              <a:rPr lang="hu-HU" sz="2400" dirty="0"/>
              <a:t>Letölteni a megfelelő verziójú</a:t>
            </a:r>
            <a:r>
              <a:rPr lang="en-US" sz="2400" dirty="0"/>
              <a:t> AX2012DataUpgrade </a:t>
            </a:r>
            <a:r>
              <a:rPr lang="hu-HU" sz="2400" dirty="0"/>
              <a:t>csomagot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050" name="Picture 2" descr="Machine generated alternative text:&#10;ThisPC &#10;Name &#10;WIK &#10;Data Upg rade &#10;Date modified &#10;9/11/2019 1213 &#10;Type &#10;Compressed (zipp... &#10;Size &#10;33, 599 KB &#10;AX2012DataUpgrade-10.O.4-App104 PU28 3zip ">
            <a:extLst>
              <a:ext uri="{FF2B5EF4-FFF2-40B4-BE49-F238E27FC236}">
                <a16:creationId xmlns:a16="http://schemas.microsoft.com/office/drawing/2014/main" id="{A0779D10-D4D2-4E64-B7F4-D636CB4E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2" y="4442146"/>
            <a:ext cx="623887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67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 anchor="b" anchorCtr="0">
            <a:normAutofit fontScale="90000"/>
          </a:bodyPr>
          <a:lstStyle/>
          <a:p>
            <a:r>
              <a:rPr lang="en-US" dirty="0"/>
              <a:t>Upgrade </a:t>
            </a:r>
            <a:r>
              <a:rPr lang="en-US" dirty="0" err="1"/>
              <a:t>előkészületek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25B784-45AB-4408-8943-47CF47576C9B}"/>
              </a:ext>
            </a:extLst>
          </p:cNvPr>
          <p:cNvSpPr txBox="1">
            <a:spLocks/>
          </p:cNvSpPr>
          <p:nvPr/>
        </p:nvSpPr>
        <p:spPr>
          <a:xfrm>
            <a:off x="838200" y="1036320"/>
            <a:ext cx="10515600" cy="514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/>
              <a:t>Az Adat</a:t>
            </a:r>
            <a:r>
              <a:rPr lang="en-US" dirty="0"/>
              <a:t> upgrade</a:t>
            </a:r>
            <a:r>
              <a:rPr lang="hu-HU" dirty="0"/>
              <a:t> előfeltételei </a:t>
            </a:r>
            <a:r>
              <a:rPr lang="en-US" dirty="0"/>
              <a:t>:</a:t>
            </a:r>
          </a:p>
          <a:p>
            <a:r>
              <a:rPr lang="hu-HU" sz="2400" dirty="0"/>
              <a:t>Saját fejlesztéseinket telepítsük fel, még az gyári adatbázist használva.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3074" name="Picture 2" descr="Machine generated alternative text:&#10;Administrator: C:lWindowslSystem321cmcI.exe - AXUpdateInstaIIer.exe devinstall &#10;icrosoft Idindows (Version 18. e. 14393) &#10;(c) 2816 Microsoft Corporation. All rights reserved . &#10;WIK NDataUpgradeXJAD &quot;DeployablePackage_2B1gøg11 88 24 87)AXUpdateInsta11er.exe devinstall &#10;enerated runbook with id: Runbook2B1gøg1112174g &#10;Start executing runbook : Runbook2B1gøg1112174g &#10;Executing step: 1 &#10;Stop script for service model: AOSService on machine: &#10;Stop AOS service and Batch service &#10;localhost &#10;Running as &#10;L 18:17 &#10;Stopping AOS. &#10;admin &#10;IIS service is not running, starting IIS Service. &#10;IIS service started. &#10;Stopping IIS AOS web site. &#10;Stopping IIS AOS application pool . &#10;Stopping IIS product configuration application pool . &#10;Stopping and disabling the batch service. &#10;AOS stop script completed with exit code: e. &#10;he &#10;localhost &#10;AOSService on machine: &#10;step completed &#10;Executing step: 2 &#10;update script for service model : &#10;update AOS service ">
            <a:extLst>
              <a:ext uri="{FF2B5EF4-FFF2-40B4-BE49-F238E27FC236}">
                <a16:creationId xmlns:a16="http://schemas.microsoft.com/office/drawing/2014/main" id="{6D0916AF-DABD-4A33-8B07-8A01F10EF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2" y="1967769"/>
            <a:ext cx="76866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94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6671-25C0-48D1-A032-B272675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Ismerd meg az előadót</a:t>
            </a:r>
            <a:endParaRPr lang="en-GB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C1861FDD-4791-49FE-B017-4A3335019C6F}"/>
              </a:ext>
            </a:extLst>
          </p:cNvPr>
          <p:cNvSpPr txBox="1">
            <a:spLocks/>
          </p:cNvSpPr>
          <p:nvPr/>
        </p:nvSpPr>
        <p:spPr>
          <a:xfrm>
            <a:off x="2981127" y="1690688"/>
            <a:ext cx="7818290" cy="2433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>
                <a:latin typeface="+mj-lt"/>
              </a:rPr>
              <a:t>Vilmos Kintera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/>
              <a:t>Head of AX @ JJ Food Service Limited, United Kingdom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/>
              <a:t>CEO @ DAXRunBase Consulting LLC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hlinkClick r:id="rId2"/>
              </a:rPr>
              <a:t>https://www.daxrunbase.com/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https://www.twitter.com/DAXrunBase</a:t>
            </a:r>
            <a:endParaRPr lang="en-US" sz="1600" dirty="0"/>
          </a:p>
          <a:p>
            <a:pPr marL="0" indent="0">
              <a:buFont typeface="Arial" pitchFamily="34" charset="0"/>
              <a:buNone/>
            </a:pPr>
            <a:endParaRPr lang="en-US" sz="1600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FE69375-885B-4E92-BC9C-9612D99B2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13" y="3427542"/>
            <a:ext cx="1726645" cy="69663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8DF457E-2FCB-4BF6-AE64-179E17BEF05C}"/>
              </a:ext>
            </a:extLst>
          </p:cNvPr>
          <p:cNvGrpSpPr/>
          <p:nvPr/>
        </p:nvGrpSpPr>
        <p:grpSpPr>
          <a:xfrm>
            <a:off x="838200" y="1690689"/>
            <a:ext cx="1728269" cy="1728025"/>
            <a:chOff x="690884" y="3839519"/>
            <a:chExt cx="1362717" cy="136252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0FBD84-17A1-4590-AA04-80DD65108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412" y="3839519"/>
              <a:ext cx="1356943" cy="1356943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77AF84-30E6-4FF2-9108-3E9A12A0564E}"/>
                </a:ext>
              </a:extLst>
            </p:cNvPr>
            <p:cNvSpPr/>
            <p:nvPr/>
          </p:nvSpPr>
          <p:spPr>
            <a:xfrm>
              <a:off x="690884" y="3839519"/>
              <a:ext cx="1362717" cy="1362524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</p:spTree>
    <p:extLst>
      <p:ext uri="{BB962C8B-B14F-4D97-AF65-F5344CB8AC3E}">
        <p14:creationId xmlns:p14="http://schemas.microsoft.com/office/powerpoint/2010/main" val="96100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F8576-A6E7-464D-96E6-C4485CB3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840" y="2098714"/>
            <a:ext cx="10559765" cy="2387600"/>
          </a:xfrm>
        </p:spPr>
        <p:txBody>
          <a:bodyPr/>
          <a:lstStyle/>
          <a:p>
            <a:r>
              <a:rPr lang="hu-HU" dirty="0"/>
              <a:t>Az </a:t>
            </a:r>
            <a:r>
              <a:rPr lang="en-US" dirty="0"/>
              <a:t>upgrade</a:t>
            </a:r>
            <a:r>
              <a:rPr lang="hu-HU" dirty="0"/>
              <a:t> futtatása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600036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 anchor="b" anchorCtr="0">
            <a:normAutofit fontScale="90000"/>
          </a:bodyPr>
          <a:lstStyle/>
          <a:p>
            <a:r>
              <a:rPr lang="hu-HU" dirty="0"/>
              <a:t>Az </a:t>
            </a:r>
            <a:r>
              <a:rPr lang="en-US" dirty="0"/>
              <a:t>upgrade</a:t>
            </a:r>
            <a:r>
              <a:rPr lang="hu-HU" dirty="0"/>
              <a:t> futtatása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25B784-45AB-4408-8943-47CF47576C9B}"/>
              </a:ext>
            </a:extLst>
          </p:cNvPr>
          <p:cNvSpPr txBox="1">
            <a:spLocks/>
          </p:cNvSpPr>
          <p:nvPr/>
        </p:nvSpPr>
        <p:spPr>
          <a:xfrm>
            <a:off x="838200" y="1036320"/>
            <a:ext cx="10515600" cy="514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dirty="0"/>
              <a:t>Az egyedüli támogatott </a:t>
            </a:r>
            <a:r>
              <a:rPr lang="en-US" sz="2400" dirty="0"/>
              <a:t>SQL collation </a:t>
            </a:r>
            <a:r>
              <a:rPr lang="hu-HU" sz="2400" dirty="0"/>
              <a:t>a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SQL_Latin1_General_CP1_CI_AS</a:t>
            </a:r>
            <a:r>
              <a:rPr lang="en-US" sz="2400" dirty="0"/>
              <a:t> </a:t>
            </a:r>
            <a:r>
              <a:rPr lang="hu-HU" sz="2400" dirty="0"/>
              <a:t>az</a:t>
            </a:r>
            <a:r>
              <a:rPr lang="en-US" sz="2400" dirty="0"/>
              <a:t> MSDyn365FO </a:t>
            </a:r>
            <a:r>
              <a:rPr lang="hu-HU" sz="2400" dirty="0"/>
              <a:t>számára jelenleg </a:t>
            </a:r>
            <a:r>
              <a:rPr lang="en-US" sz="2400" dirty="0"/>
              <a:t>Azure</a:t>
            </a:r>
            <a:r>
              <a:rPr lang="hu-HU" sz="2400" dirty="0"/>
              <a:t> SQL-ben</a:t>
            </a:r>
            <a:r>
              <a:rPr lang="en-US" sz="2400" dirty="0"/>
              <a:t>! (</a:t>
            </a:r>
            <a:r>
              <a:rPr lang="hu-HU" sz="2400" dirty="0"/>
              <a:t>Hivatkozás:</a:t>
            </a:r>
            <a:r>
              <a:rPr lang="en-US" sz="2400" dirty="0"/>
              <a:t> </a:t>
            </a:r>
            <a:r>
              <a:rPr lang="hu-HU" sz="2400" dirty="0">
                <a:hlinkClick r:id="rId2"/>
              </a:rPr>
              <a:t>Microsoft </a:t>
            </a:r>
            <a:r>
              <a:rPr lang="hu-HU" sz="2400" dirty="0" err="1">
                <a:hlinkClick r:id="rId2"/>
              </a:rPr>
              <a:t>Docs</a:t>
            </a:r>
            <a:r>
              <a:rPr lang="en-GB" sz="2400" dirty="0"/>
              <a:t>)</a:t>
            </a:r>
          </a:p>
          <a:p>
            <a:pPr marL="0" indent="0">
              <a:buNone/>
            </a:pPr>
            <a:r>
              <a:rPr lang="hu-HU" sz="2400" dirty="0"/>
              <a:t>Szinte mindenkinek muszáj az adatbázisát átkonvertálnia a megfelelő </a:t>
            </a:r>
            <a:r>
              <a:rPr lang="hu-HU" sz="2400" dirty="0" err="1"/>
              <a:t>collationbe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r>
              <a:rPr lang="hu-HU" sz="2400" dirty="0"/>
              <a:t>Lehetőségek rá</a:t>
            </a:r>
            <a:r>
              <a:rPr lang="en-GB" sz="2400" dirty="0"/>
              <a:t>:</a:t>
            </a:r>
          </a:p>
          <a:p>
            <a:pPr marL="457200" indent="-457200">
              <a:buFont typeface="+mj-lt"/>
              <a:buAutoNum type="alphaLcParenR"/>
            </a:pPr>
            <a:r>
              <a:rPr lang="hu-HU" sz="2400" dirty="0"/>
              <a:t>Nem dokumentált </a:t>
            </a:r>
            <a:r>
              <a:rPr lang="hu-HU" sz="2400" dirty="0" err="1"/>
              <a:t>feature</a:t>
            </a:r>
            <a:r>
              <a:rPr lang="hu-HU" sz="2400" dirty="0"/>
              <a:t> az</a:t>
            </a:r>
            <a:r>
              <a:rPr lang="en-GB" sz="2400" dirty="0"/>
              <a:t> SQLServr.exe –Q </a:t>
            </a:r>
            <a:r>
              <a:rPr lang="hu-HU" sz="2400" dirty="0"/>
              <a:t>opció futtatásával</a:t>
            </a:r>
            <a:r>
              <a:rPr lang="en-GB" sz="2400" dirty="0"/>
              <a:t> (</a:t>
            </a:r>
            <a:r>
              <a:rPr lang="hu-HU" sz="2400" dirty="0"/>
              <a:t>ránézésre működik</a:t>
            </a:r>
            <a:r>
              <a:rPr lang="en-GB" sz="2400" dirty="0"/>
              <a:t>, </a:t>
            </a:r>
            <a:r>
              <a:rPr lang="hu-HU" sz="2400" dirty="0"/>
              <a:t>de fórumok, szakértők és </a:t>
            </a:r>
            <a:r>
              <a:rPr lang="en-GB" sz="2400" dirty="0"/>
              <a:t>MS</a:t>
            </a:r>
            <a:r>
              <a:rPr lang="hu-HU" sz="2400" dirty="0"/>
              <a:t> szerint nem megbízható</a:t>
            </a:r>
            <a:r>
              <a:rPr lang="en-GB" sz="2400" dirty="0"/>
              <a:t>)</a:t>
            </a:r>
          </a:p>
          <a:p>
            <a:pPr marL="457200" indent="-457200">
              <a:buFont typeface="+mj-lt"/>
              <a:buAutoNum type="alphaLcParenR"/>
            </a:pPr>
            <a:r>
              <a:rPr lang="hu-HU" sz="2400" dirty="0"/>
              <a:t>Adatbázis exportálása </a:t>
            </a:r>
            <a:r>
              <a:rPr lang="en-GB" sz="2400" dirty="0"/>
              <a:t>Azure backup </a:t>
            </a:r>
            <a:r>
              <a:rPr lang="hu-HU" sz="2400" dirty="0"/>
              <a:t>formátumban </a:t>
            </a:r>
            <a:r>
              <a:rPr lang="en-GB" sz="2400" dirty="0"/>
              <a:t>(BACPAC, </a:t>
            </a:r>
            <a:r>
              <a:rPr lang="hu-HU" sz="2400" dirty="0"/>
              <a:t>ez a támogatott, jelenleg javasolt módszer</a:t>
            </a:r>
            <a:r>
              <a:rPr lang="en-GB" sz="2400" dirty="0"/>
              <a:t>)</a:t>
            </a:r>
          </a:p>
          <a:p>
            <a:pPr marL="457200" indent="-457200">
              <a:buFont typeface="+mj-lt"/>
              <a:buAutoNum type="alphaLcParenR"/>
            </a:pPr>
            <a:r>
              <a:rPr lang="en-GB" sz="2400" dirty="0"/>
              <a:t>SQL Server replication </a:t>
            </a:r>
            <a:r>
              <a:rPr lang="hu-HU" sz="2400" dirty="0"/>
              <a:t>egy </a:t>
            </a:r>
            <a:r>
              <a:rPr lang="en-GB" sz="2400" dirty="0"/>
              <a:t>Azure SQL </a:t>
            </a:r>
            <a:r>
              <a:rPr lang="hu-HU" sz="2400" dirty="0" err="1"/>
              <a:t>subscriberrel</a:t>
            </a:r>
            <a:r>
              <a:rPr lang="hu-HU" sz="2400" dirty="0"/>
              <a:t> </a:t>
            </a:r>
            <a:r>
              <a:rPr lang="en-GB" sz="2400" dirty="0"/>
              <a:t>(TBA)</a:t>
            </a:r>
          </a:p>
        </p:txBody>
      </p:sp>
    </p:spTree>
    <p:extLst>
      <p:ext uri="{BB962C8B-B14F-4D97-AF65-F5344CB8AC3E}">
        <p14:creationId xmlns:p14="http://schemas.microsoft.com/office/powerpoint/2010/main" val="119053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 anchor="b" anchorCtr="0">
            <a:normAutofit fontScale="90000"/>
          </a:bodyPr>
          <a:lstStyle/>
          <a:p>
            <a:r>
              <a:rPr lang="hu-HU" dirty="0"/>
              <a:t>Az </a:t>
            </a:r>
            <a:r>
              <a:rPr lang="en-US" dirty="0"/>
              <a:t>upgrade</a:t>
            </a:r>
            <a:r>
              <a:rPr lang="hu-HU" dirty="0"/>
              <a:t> futtatása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25B784-45AB-4408-8943-47CF47576C9B}"/>
              </a:ext>
            </a:extLst>
          </p:cNvPr>
          <p:cNvSpPr txBox="1">
            <a:spLocks/>
          </p:cNvSpPr>
          <p:nvPr/>
        </p:nvSpPr>
        <p:spPr>
          <a:xfrm>
            <a:off x="838200" y="1036320"/>
            <a:ext cx="10515600" cy="514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dirty="0"/>
              <a:t>A tesztünket a</a:t>
            </a:r>
            <a:r>
              <a:rPr lang="en-GB" sz="2400" dirty="0"/>
              <a:t> B) </a:t>
            </a:r>
            <a:r>
              <a:rPr lang="hu-HU" sz="2400" dirty="0"/>
              <a:t>metódus szerint csináltuk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r>
              <a:rPr lang="en-GB" sz="2400" dirty="0"/>
              <a:t>BACPAC export</a:t>
            </a:r>
            <a:r>
              <a:rPr lang="hu-HU" sz="2400" dirty="0"/>
              <a:t>hoz elég sok előkészület szükséges</a:t>
            </a:r>
            <a:r>
              <a:rPr lang="en-GB" sz="2400" dirty="0"/>
              <a:t>, </a:t>
            </a:r>
            <a:r>
              <a:rPr lang="hu-HU" sz="2400" dirty="0"/>
              <a:t>mivel az </a:t>
            </a:r>
            <a:r>
              <a:rPr lang="hu-HU" sz="2400" dirty="0" err="1"/>
              <a:t>on-premises</a:t>
            </a:r>
            <a:r>
              <a:rPr lang="hu-HU" sz="2400" dirty="0"/>
              <a:t> </a:t>
            </a:r>
            <a:r>
              <a:rPr lang="en-GB" sz="2400" dirty="0"/>
              <a:t>SQL Server </a:t>
            </a:r>
            <a:r>
              <a:rPr lang="hu-HU" sz="2400" dirty="0"/>
              <a:t>felépítése és funkciói eltérnek az </a:t>
            </a:r>
            <a:r>
              <a:rPr lang="en-GB" sz="2400" dirty="0"/>
              <a:t>Azure SQL</a:t>
            </a:r>
            <a:r>
              <a:rPr lang="hu-HU" sz="2400" dirty="0"/>
              <a:t>-</a:t>
            </a:r>
            <a:r>
              <a:rPr lang="hu-HU" sz="2400" dirty="0" err="1"/>
              <a:t>től</a:t>
            </a:r>
            <a:r>
              <a:rPr lang="en-GB" sz="2400" dirty="0"/>
              <a:t>: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85C303-F36E-43B1-9067-9530D1A99631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390584"/>
          <a:ext cx="10141178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0589">
                  <a:extLst>
                    <a:ext uri="{9D8B030D-6E8A-4147-A177-3AD203B41FA5}">
                      <a16:colId xmlns:a16="http://schemas.microsoft.com/office/drawing/2014/main" val="612337440"/>
                    </a:ext>
                  </a:extLst>
                </a:gridCol>
                <a:gridCol w="5070589">
                  <a:extLst>
                    <a:ext uri="{9D8B030D-6E8A-4147-A177-3AD203B41FA5}">
                      <a16:colId xmlns:a16="http://schemas.microsoft.com/office/drawing/2014/main" val="4188805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Drop computed columns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Drop filtered indexes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74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sysobjects.name AS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TableName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syscolumns.name AS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ColumnName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syscolumns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INNER JOIN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sysobjects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ON syscolumns.id = sysobjects.id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AND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sysobjects.xtype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'U' --User Tables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syscolumns.iscomputed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SchemaName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= s.[Name]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TableName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= t.[Name]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IndexName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.[Name]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IndexType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type_desc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,[Filter] =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i.filter_definition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sys.indexes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INNER JOIN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sys.tables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 ON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t.object_id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i.object_id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INNER JOIN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sys.schemas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 ON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s.schema_id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t.schema_id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t.type_desc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N'USER_TABLE'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i.has_filter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893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02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 anchor="b" anchorCtr="0">
            <a:normAutofit fontScale="90000"/>
          </a:bodyPr>
          <a:lstStyle/>
          <a:p>
            <a:r>
              <a:rPr lang="hu-HU" dirty="0"/>
              <a:t>Az </a:t>
            </a:r>
            <a:r>
              <a:rPr lang="en-US" dirty="0"/>
              <a:t>upgrade</a:t>
            </a:r>
            <a:r>
              <a:rPr lang="hu-HU" dirty="0"/>
              <a:t> futtatása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25B784-45AB-4408-8943-47CF47576C9B}"/>
              </a:ext>
            </a:extLst>
          </p:cNvPr>
          <p:cNvSpPr txBox="1">
            <a:spLocks/>
          </p:cNvSpPr>
          <p:nvPr/>
        </p:nvSpPr>
        <p:spPr>
          <a:xfrm>
            <a:off x="838200" y="1036320"/>
            <a:ext cx="10515600" cy="514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85C303-F36E-43B1-9067-9530D1A99631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89100"/>
          <a:ext cx="10141178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0589">
                  <a:extLst>
                    <a:ext uri="{9D8B030D-6E8A-4147-A177-3AD203B41FA5}">
                      <a16:colId xmlns:a16="http://schemas.microsoft.com/office/drawing/2014/main" val="612337440"/>
                    </a:ext>
                  </a:extLst>
                </a:gridCol>
                <a:gridCol w="5070589">
                  <a:extLst>
                    <a:ext uri="{9D8B030D-6E8A-4147-A177-3AD203B41FA5}">
                      <a16:colId xmlns:a16="http://schemas.microsoft.com/office/drawing/2014/main" val="4188805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Drop views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Drop incompatible Stored procedures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74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DECLARE @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VARCHAR(MAX) = ''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, @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crlf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VARCHAR(2) = CHAR(13) + CHAR(10) ;</a:t>
                      </a:r>
                    </a:p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@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@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 'DROP VIEW ' + QUOTENAME(SCHEMA_NAME(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schema_id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)) + '.' + QUOTENAME(v.name) +';' + @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crlf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 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sys.views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</a:t>
                      </a:r>
                    </a:p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 @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EXEC(@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 PROCEDURE 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].[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XU_ValidateConfigKeyAndLicenseCodeIntegrity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 PROCEDURE 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].[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XU_GetDirtyFlag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 PROCEDURE 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].[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MaintainShipCarrierRole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 PROCEDURE 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].[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Recover_Deleted_Data_Proc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893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05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 anchor="b" anchorCtr="0">
            <a:normAutofit fontScale="90000"/>
          </a:bodyPr>
          <a:lstStyle/>
          <a:p>
            <a:r>
              <a:rPr lang="hu-HU" dirty="0"/>
              <a:t>Az </a:t>
            </a:r>
            <a:r>
              <a:rPr lang="en-US" dirty="0"/>
              <a:t>upgrade</a:t>
            </a:r>
            <a:r>
              <a:rPr lang="hu-HU" dirty="0"/>
              <a:t> futtatása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25B784-45AB-4408-8943-47CF47576C9B}"/>
              </a:ext>
            </a:extLst>
          </p:cNvPr>
          <p:cNvSpPr txBox="1">
            <a:spLocks/>
          </p:cNvSpPr>
          <p:nvPr/>
        </p:nvSpPr>
        <p:spPr>
          <a:xfrm>
            <a:off x="838200" y="1036320"/>
            <a:ext cx="10515600" cy="514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85C303-F36E-43B1-9067-9530D1A99631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89100"/>
          <a:ext cx="10141178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0589">
                  <a:extLst>
                    <a:ext uri="{9D8B030D-6E8A-4147-A177-3AD203B41FA5}">
                      <a16:colId xmlns:a16="http://schemas.microsoft.com/office/drawing/2014/main" val="612337440"/>
                    </a:ext>
                  </a:extLst>
                </a:gridCol>
                <a:gridCol w="5070589">
                  <a:extLst>
                    <a:ext uri="{9D8B030D-6E8A-4147-A177-3AD203B41FA5}">
                      <a16:colId xmlns:a16="http://schemas.microsoft.com/office/drawing/2014/main" val="4188805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Drop domain user accounts and schemas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Drop incompatible Stored procedures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74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 PROCEDURE 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].[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XU_ValidateConfigKeyAndLicenseCodeIntegrity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 PROCEDURE 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].[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XU_GetDirtyFlag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 PROCEDURE 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].[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MaintainShipCarrierRole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 PROCEDURE 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].[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Recover_Deleted_Data_Proc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 Delete XI_* and XU_* manually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89327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9286825-8155-45C6-B645-2BCF9BB1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7" y="2158313"/>
            <a:ext cx="5002840" cy="3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2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 anchor="b" anchorCtr="0">
            <a:normAutofit fontScale="90000"/>
          </a:bodyPr>
          <a:lstStyle/>
          <a:p>
            <a:r>
              <a:rPr lang="hu-HU" dirty="0"/>
              <a:t>Az </a:t>
            </a:r>
            <a:r>
              <a:rPr lang="en-US" dirty="0"/>
              <a:t>upgrade</a:t>
            </a:r>
            <a:r>
              <a:rPr lang="hu-HU" dirty="0"/>
              <a:t> futtatása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25B784-45AB-4408-8943-47CF47576C9B}"/>
              </a:ext>
            </a:extLst>
          </p:cNvPr>
          <p:cNvSpPr txBox="1">
            <a:spLocks/>
          </p:cNvSpPr>
          <p:nvPr/>
        </p:nvSpPr>
        <p:spPr>
          <a:xfrm>
            <a:off x="838200" y="1036320"/>
            <a:ext cx="10515600" cy="514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dirty="0"/>
              <a:t>Az </a:t>
            </a:r>
            <a:r>
              <a:rPr lang="en-GB" sz="2400" dirty="0"/>
              <a:t>MSDyn365FO </a:t>
            </a:r>
            <a:r>
              <a:rPr lang="hu-HU" sz="2400" dirty="0"/>
              <a:t>egy </a:t>
            </a:r>
            <a:r>
              <a:rPr lang="hu-HU" sz="2400" dirty="0" err="1"/>
              <a:t>jobot</a:t>
            </a:r>
            <a:r>
              <a:rPr lang="hu-HU" sz="2400" dirty="0"/>
              <a:t> futtat a háttérben, amely betömöríti az összes indexet a háttérben az adatbázisban.</a:t>
            </a:r>
            <a:r>
              <a:rPr lang="en-GB" sz="2400" dirty="0"/>
              <a:t> </a:t>
            </a:r>
            <a:r>
              <a:rPr lang="hu-HU" sz="2400" dirty="0"/>
              <a:t>Hogy felgyorsítsuk az </a:t>
            </a:r>
            <a:r>
              <a:rPr lang="hu-HU" sz="2400" dirty="0" err="1"/>
              <a:t>upgradet</a:t>
            </a:r>
            <a:r>
              <a:rPr lang="hu-HU" sz="2400" dirty="0"/>
              <a:t>, a </a:t>
            </a:r>
            <a:r>
              <a:rPr lang="en-GB" sz="2400" dirty="0"/>
              <a:t>BACPAC export</a:t>
            </a:r>
            <a:r>
              <a:rPr lang="hu-HU" sz="2400" dirty="0" err="1"/>
              <a:t>álást</a:t>
            </a:r>
            <a:r>
              <a:rPr lang="hu-HU" sz="2400" dirty="0"/>
              <a:t> és a fileok mozgatását mi betömörítettük az összes indexünket még az AX 2012 tesztkörnyezetben.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hu-HU" sz="2400" dirty="0"/>
              <a:t>Fontos, hogy a BACPAC előtt telepítsük fel a legfrissebb </a:t>
            </a:r>
            <a:r>
              <a:rPr lang="en-GB" sz="2400" dirty="0" err="1"/>
              <a:t>SQLPackage</a:t>
            </a:r>
            <a:r>
              <a:rPr lang="en-GB" sz="2400" dirty="0"/>
              <a:t> </a:t>
            </a:r>
            <a:r>
              <a:rPr lang="hu-HU" sz="2400" dirty="0" err="1"/>
              <a:t>toolt</a:t>
            </a:r>
            <a:r>
              <a:rPr lang="hu-HU" sz="2400" dirty="0"/>
              <a:t> és </a:t>
            </a:r>
            <a:r>
              <a:rPr lang="en-GB" sz="2400" dirty="0"/>
              <a:t>SQL Server Management Studio</a:t>
            </a:r>
            <a:r>
              <a:rPr lang="hu-HU" sz="2400" dirty="0"/>
              <a:t>-t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https://www.microsoft.com/en-us/download/details.aspx?id=53595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5140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 anchor="b" anchorCtr="0">
            <a:normAutofit fontScale="90000"/>
          </a:bodyPr>
          <a:lstStyle/>
          <a:p>
            <a:r>
              <a:rPr lang="hu-HU" dirty="0"/>
              <a:t>Az </a:t>
            </a:r>
            <a:r>
              <a:rPr lang="en-US" dirty="0"/>
              <a:t>upgrade</a:t>
            </a:r>
            <a:r>
              <a:rPr lang="hu-HU" dirty="0"/>
              <a:t> futtatása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25B784-45AB-4408-8943-47CF47576C9B}"/>
              </a:ext>
            </a:extLst>
          </p:cNvPr>
          <p:cNvSpPr txBox="1">
            <a:spLocks/>
          </p:cNvSpPr>
          <p:nvPr/>
        </p:nvSpPr>
        <p:spPr>
          <a:xfrm>
            <a:off x="838200" y="1036320"/>
            <a:ext cx="10515600" cy="514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dirty="0"/>
              <a:t>Futtassuk a </a:t>
            </a:r>
            <a:r>
              <a:rPr lang="en-GB" sz="2400" dirty="0"/>
              <a:t>BACPAC export</a:t>
            </a:r>
            <a:r>
              <a:rPr lang="hu-HU" sz="2400" dirty="0" err="1"/>
              <a:t>ot</a:t>
            </a:r>
            <a:r>
              <a:rPr lang="hu-HU" sz="2400" dirty="0"/>
              <a:t> az </a:t>
            </a:r>
            <a:r>
              <a:rPr lang="en-GB" sz="2400" dirty="0"/>
              <a:t>AX 2012 R3 DB </a:t>
            </a:r>
            <a:r>
              <a:rPr lang="hu-HU" sz="2400" dirty="0"/>
              <a:t>előkészítése után</a:t>
            </a:r>
            <a:r>
              <a:rPr lang="en-GB" sz="2400" dirty="0"/>
              <a:t>: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SqlPackage.exe /</a:t>
            </a:r>
            <a:r>
              <a:rPr lang="en-GB" sz="2400" dirty="0" err="1"/>
              <a:t>a:export</a:t>
            </a:r>
            <a:r>
              <a:rPr lang="en-GB" sz="2400" dirty="0"/>
              <a:t> /ssn:MININT-F36S5EH /</a:t>
            </a:r>
            <a:r>
              <a:rPr lang="en-GB" sz="2400" dirty="0" err="1"/>
              <a:t>sdn:AxDB</a:t>
            </a:r>
            <a:r>
              <a:rPr lang="en-GB" sz="2400" dirty="0"/>
              <a:t> /</a:t>
            </a:r>
            <a:r>
              <a:rPr lang="en-GB" sz="2400" dirty="0" err="1"/>
              <a:t>tf:H</a:t>
            </a:r>
            <a:r>
              <a:rPr lang="en-GB" sz="2400" dirty="0"/>
              <a:t>:\</a:t>
            </a:r>
            <a:r>
              <a:rPr lang="en-GB" sz="2400" dirty="0" err="1"/>
              <a:t>AxDB.bacpac</a:t>
            </a:r>
            <a:r>
              <a:rPr lang="en-GB" sz="2400" dirty="0"/>
              <a:t> /</a:t>
            </a:r>
            <a:r>
              <a:rPr lang="en-GB" sz="2400" dirty="0" err="1"/>
              <a:t>p:CommandTimeout</a:t>
            </a:r>
            <a:r>
              <a:rPr lang="en-GB" sz="2400" dirty="0"/>
              <a:t>=0 /</a:t>
            </a:r>
            <a:r>
              <a:rPr lang="en-GB" sz="2400" dirty="0" err="1"/>
              <a:t>p:VerifyFullTextDocumentTypesSupported</a:t>
            </a:r>
            <a:r>
              <a:rPr lang="en-GB" sz="2400" dirty="0"/>
              <a:t>=false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8194" name="Picture 2" descr="Administrator: Command Prompt - SqIPackage.exe /a:export /ssn:MININT F36S5EH /sdn:AxD8 &#10;:\Program Files SQL /a:export /ssn:mININT-F36SSEH /sdn:AxDB /tf:H: \AxDB.bacpac /p:VerifyFu11TextDocumentTypesSupported=fa1se &#10;Connecting to database 'AxDB' on server ' MININT-F36SSEH' &#10;Extracting schema &#10;Extracting schema from database &#10;Resolving references in schema model &#10;alidating schema model &#10;alidating schema model for data package &#10;alidating schema &#10;Exporting data from database &#10;Exporting data &#10;Processing &#10;Processing &#10;Processing &#10;Processing &#10;Processing &#10;Processing &#10;Processing &#10;Processing &#10;Processing &#10;Processing &#10;Processing &#10;Processing &#10;Export &#10;Table &#10;Table &#10;Table &#10;Table &#10;Table &#10;Table &#10;Table &#10;Table &#10;Table &#10;Table &#10;Table &#10;[dbo] &#10;[dbo] &#10;[dbo] &#10;[dbo] &#10;[dbo] &#10;[dbo] &#10;[dbo] &#10;[dbo] &#10;[dbo] &#10;[dbo] &#10;[dbo] &#10;. [RPAYLEDGER] ' &#10;. [INVENTTRANSORIGINQUARANTINEORDER] ' &#10;. [HCMGOALACTIVITY] ' &#10;. [SYSBREAKPOINTS] ' &#10;. [BANKLCLINE] ' &#10;. [RETAIL TMPATTRIBTYPEENUMLIST] ' &#10;. [CUSTCONSINVOICE_JP] ' &#10;. [HCMRELATIONSHIPTYPEGROUP] ' &#10;. [DMFLEDGERPERIODCODEENTITY] ' &#10;. [DMFWHSINVENTSTATUSENTITY] ' &#10;. [CCMREDEEMINGTABLE] ' ">
            <a:extLst>
              <a:ext uri="{FF2B5EF4-FFF2-40B4-BE49-F238E27FC236}">
                <a16:creationId xmlns:a16="http://schemas.microsoft.com/office/drawing/2014/main" id="{15C6AD72-EFF3-4E8A-9220-72FEBBF63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3" y="3255938"/>
            <a:ext cx="11036314" cy="268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3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 anchor="b" anchorCtr="0">
            <a:normAutofit fontScale="90000"/>
          </a:bodyPr>
          <a:lstStyle/>
          <a:p>
            <a:r>
              <a:rPr lang="hu-HU" dirty="0"/>
              <a:t>Az </a:t>
            </a:r>
            <a:r>
              <a:rPr lang="en-US" dirty="0"/>
              <a:t>upgrade</a:t>
            </a:r>
            <a:r>
              <a:rPr lang="hu-HU" dirty="0"/>
              <a:t> futtatása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25B784-45AB-4408-8943-47CF47576C9B}"/>
              </a:ext>
            </a:extLst>
          </p:cNvPr>
          <p:cNvSpPr txBox="1">
            <a:spLocks/>
          </p:cNvSpPr>
          <p:nvPr/>
        </p:nvSpPr>
        <p:spPr>
          <a:xfrm>
            <a:off x="838200" y="1036320"/>
            <a:ext cx="10515600" cy="514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dirty="0"/>
              <a:t>Nyissuk meg a</a:t>
            </a:r>
            <a:r>
              <a:rPr lang="en-GB" sz="2400" dirty="0"/>
              <a:t> BACPAC</a:t>
            </a:r>
            <a:r>
              <a:rPr lang="hu-HU" sz="2400" dirty="0"/>
              <a:t>-ot egy tömörített állományokat kezelő alkalmazással </a:t>
            </a:r>
            <a:r>
              <a:rPr lang="en-GB" sz="2400" dirty="0"/>
              <a:t>(</a:t>
            </a:r>
            <a:r>
              <a:rPr lang="hu-HU" sz="2400" dirty="0" err="1"/>
              <a:t>pl</a:t>
            </a:r>
            <a:r>
              <a:rPr lang="hu-HU" sz="2400" dirty="0"/>
              <a:t> </a:t>
            </a:r>
            <a:r>
              <a:rPr lang="en-GB" sz="2400" dirty="0"/>
              <a:t>7-zip), </a:t>
            </a:r>
            <a:r>
              <a:rPr lang="hu-HU" sz="2400" dirty="0"/>
              <a:t>mivel ez csak egy </a:t>
            </a:r>
            <a:r>
              <a:rPr lang="en-GB" sz="2400" dirty="0"/>
              <a:t>ZIP</a:t>
            </a:r>
            <a:r>
              <a:rPr lang="hu-HU" sz="2400" dirty="0"/>
              <a:t> archívum</a:t>
            </a:r>
            <a:r>
              <a:rPr lang="en-GB" sz="2400" dirty="0"/>
              <a:t>, </a:t>
            </a:r>
            <a:r>
              <a:rPr lang="hu-HU" sz="2400" dirty="0"/>
              <a:t>majd tömörítsük ki </a:t>
            </a:r>
            <a:r>
              <a:rPr lang="en-GB" sz="2400" b="1" dirty="0"/>
              <a:t>Model.XML</a:t>
            </a:r>
            <a:r>
              <a:rPr lang="en-GB" sz="2400" dirty="0"/>
              <a:t> file</a:t>
            </a:r>
            <a:r>
              <a:rPr lang="hu-HU" sz="2400" dirty="0"/>
              <a:t>t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r>
              <a:rPr lang="hu-HU" sz="2400" dirty="0"/>
              <a:t>A </a:t>
            </a:r>
            <a:r>
              <a:rPr lang="en-GB" sz="2400" dirty="0"/>
              <a:t>model file</a:t>
            </a:r>
            <a:r>
              <a:rPr lang="hu-HU" sz="2400" dirty="0" err="1"/>
              <a:t>ban</a:t>
            </a:r>
            <a:r>
              <a:rPr lang="hu-HU" sz="2400" dirty="0"/>
              <a:t> cseréljük ki a collationre vonatkozó adatokat</a:t>
            </a:r>
            <a:r>
              <a:rPr lang="en-GB" sz="2400" dirty="0"/>
              <a:t> (</a:t>
            </a:r>
            <a:r>
              <a:rPr lang="en-GB" sz="2400" b="1" dirty="0" err="1"/>
              <a:t>CollationLcid</a:t>
            </a:r>
            <a:r>
              <a:rPr lang="en-GB" sz="2400" b="1" dirty="0"/>
              <a:t>=“1033”</a:t>
            </a:r>
            <a:r>
              <a:rPr lang="hu-HU" sz="2400" b="1" dirty="0"/>
              <a:t> és</a:t>
            </a:r>
            <a:r>
              <a:rPr lang="en-GB" sz="2400" dirty="0"/>
              <a:t> </a:t>
            </a:r>
            <a:r>
              <a:rPr lang="en-GB" sz="2400" b="1" dirty="0"/>
              <a:t>Property Collation = SQL_Latin1_General_CP1_CI_AS</a:t>
            </a:r>
            <a:r>
              <a:rPr lang="en-GB" sz="2400" dirty="0"/>
              <a:t>), </a:t>
            </a:r>
            <a:r>
              <a:rPr lang="hu-HU" sz="2400" dirty="0"/>
              <a:t>majd távolítsunk el mindent, amire </a:t>
            </a:r>
            <a:r>
              <a:rPr lang="en-GB" sz="2400" dirty="0" err="1"/>
              <a:t>SQLPackage</a:t>
            </a:r>
            <a:r>
              <a:rPr lang="en-GB" sz="2400" dirty="0"/>
              <a:t> </a:t>
            </a:r>
            <a:r>
              <a:rPr lang="hu-HU" sz="2400" dirty="0"/>
              <a:t>panaszkodni fog később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A7964D-3AD2-4F29-BD9F-876CF0815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4047309"/>
            <a:ext cx="5734050" cy="790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E7DE42-0C35-4397-8B37-8B925421B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969653"/>
            <a:ext cx="57912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 anchor="b" anchorCtr="0">
            <a:normAutofit fontScale="90000"/>
          </a:bodyPr>
          <a:lstStyle/>
          <a:p>
            <a:r>
              <a:rPr lang="hu-HU" dirty="0"/>
              <a:t>Az </a:t>
            </a:r>
            <a:r>
              <a:rPr lang="en-US" dirty="0"/>
              <a:t>upgrade</a:t>
            </a:r>
            <a:r>
              <a:rPr lang="hu-HU" dirty="0"/>
              <a:t> futtatása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25B784-45AB-4408-8943-47CF47576C9B}"/>
              </a:ext>
            </a:extLst>
          </p:cNvPr>
          <p:cNvSpPr txBox="1">
            <a:spLocks/>
          </p:cNvSpPr>
          <p:nvPr/>
        </p:nvSpPr>
        <p:spPr>
          <a:xfrm>
            <a:off x="838200" y="1036320"/>
            <a:ext cx="10515600" cy="51406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dirty="0"/>
              <a:t>Állítsuk le a </a:t>
            </a:r>
            <a:r>
              <a:rPr lang="hu-HU" sz="2400" dirty="0" err="1"/>
              <a:t>serviceket</a:t>
            </a:r>
            <a:r>
              <a:rPr lang="en-GB" sz="2400" dirty="0"/>
              <a:t> (Batch, </a:t>
            </a:r>
            <a:r>
              <a:rPr lang="hu-HU" sz="2400" dirty="0"/>
              <a:t>Management </a:t>
            </a:r>
            <a:r>
              <a:rPr lang="hu-HU" sz="2400" dirty="0" err="1"/>
              <a:t>Reporter</a:t>
            </a:r>
            <a:r>
              <a:rPr lang="en-GB" sz="2400" dirty="0"/>
              <a:t>, W</a:t>
            </a:r>
            <a:r>
              <a:rPr lang="hu-HU" sz="2400" dirty="0" err="1"/>
              <a:t>orld-wide</a:t>
            </a:r>
            <a:r>
              <a:rPr lang="hu-HU" sz="2400" dirty="0"/>
              <a:t> web </a:t>
            </a:r>
            <a:r>
              <a:rPr lang="hu-HU" sz="2400" dirty="0" err="1"/>
              <a:t>publishing</a:t>
            </a:r>
            <a:r>
              <a:rPr lang="en-GB" sz="2400" dirty="0"/>
              <a:t>), </a:t>
            </a:r>
            <a:r>
              <a:rPr lang="hu-HU" sz="2400" dirty="0"/>
              <a:t>nevezzük át a demo adatbázist </a:t>
            </a:r>
            <a:r>
              <a:rPr lang="en-GB" sz="2400" dirty="0" err="1"/>
              <a:t>AxDB</a:t>
            </a:r>
            <a:r>
              <a:rPr lang="en-GB" sz="2400" dirty="0"/>
              <a:t> </a:t>
            </a:r>
            <a:r>
              <a:rPr lang="hu-HU" sz="2400" dirty="0"/>
              <a:t>-&gt; </a:t>
            </a:r>
            <a:r>
              <a:rPr lang="en-GB" sz="2400" dirty="0" err="1"/>
              <a:t>AxDB_orig</a:t>
            </a:r>
            <a:r>
              <a:rPr lang="en-GB" sz="2400" dirty="0"/>
              <a:t> SQL</a:t>
            </a:r>
            <a:r>
              <a:rPr lang="hu-HU" sz="2400" dirty="0"/>
              <a:t>-ben</a:t>
            </a:r>
            <a:r>
              <a:rPr lang="en-GB" sz="2400" dirty="0"/>
              <a:t>. </a:t>
            </a:r>
            <a:r>
              <a:rPr lang="hu-HU" sz="2400" dirty="0"/>
              <a:t>Importáljuk be a </a:t>
            </a:r>
            <a:r>
              <a:rPr lang="en-GB" sz="2400" dirty="0"/>
              <a:t>BACPAC </a:t>
            </a:r>
            <a:r>
              <a:rPr lang="hu-HU" sz="2400" dirty="0"/>
              <a:t>állományt a különálló, frissített </a:t>
            </a:r>
            <a:r>
              <a:rPr lang="en-GB" sz="2400" dirty="0"/>
              <a:t>Model.XML </a:t>
            </a:r>
            <a:r>
              <a:rPr lang="hu-HU" sz="2400" dirty="0"/>
              <a:t>állománnyal a helyi gépen: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SqlPackage.exe /</a:t>
            </a:r>
            <a:r>
              <a:rPr lang="en-GB" sz="2400" dirty="0" err="1"/>
              <a:t>Action:Import</a:t>
            </a:r>
            <a:r>
              <a:rPr lang="en-GB" sz="2400" dirty="0"/>
              <a:t> /</a:t>
            </a:r>
            <a:r>
              <a:rPr lang="en-GB" sz="2400" dirty="0" err="1"/>
              <a:t>sf:H</a:t>
            </a:r>
            <a:r>
              <a:rPr lang="en-GB" sz="2400" dirty="0"/>
              <a:t>:\</a:t>
            </a:r>
            <a:r>
              <a:rPr lang="en-GB" sz="2400" dirty="0" err="1"/>
              <a:t>AXDB.bacpac</a:t>
            </a:r>
            <a:r>
              <a:rPr lang="en-GB" sz="2400" dirty="0"/>
              <a:t> /tsn:MININT-F36S5EH /</a:t>
            </a:r>
            <a:r>
              <a:rPr lang="en-GB" sz="2400" dirty="0" err="1"/>
              <a:t>tdn:AxDB</a:t>
            </a:r>
            <a:r>
              <a:rPr lang="en-GB" sz="2400" dirty="0"/>
              <a:t> /</a:t>
            </a:r>
            <a:r>
              <a:rPr lang="en-GB" sz="2400" dirty="0" err="1"/>
              <a:t>p:CommandTimeout</a:t>
            </a:r>
            <a:r>
              <a:rPr lang="en-GB" sz="2400" dirty="0"/>
              <a:t>=0 </a:t>
            </a:r>
            <a:r>
              <a:rPr lang="en-GB" sz="2400" b="1" dirty="0"/>
              <a:t>/</a:t>
            </a:r>
            <a:r>
              <a:rPr lang="en-GB" sz="2400" b="1" dirty="0" err="1"/>
              <a:t>ModelFilePath:H</a:t>
            </a:r>
            <a:r>
              <a:rPr lang="en-GB" sz="2400" b="1" dirty="0"/>
              <a:t>:\model.xml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hu-HU" sz="2400" dirty="0"/>
              <a:t>Miután elkészültünk, hozzuk létre újra a </a:t>
            </a:r>
            <a:r>
              <a:rPr lang="hu-HU" sz="2400" dirty="0" err="1"/>
              <a:t>kitörölt</a:t>
            </a:r>
            <a:r>
              <a:rPr lang="hu-HU" sz="2400" dirty="0"/>
              <a:t> </a:t>
            </a:r>
            <a:r>
              <a:rPr lang="hu-HU" sz="2400" dirty="0" err="1"/>
              <a:t>view-kat</a:t>
            </a:r>
            <a:r>
              <a:rPr lang="en-GB" sz="2400" dirty="0"/>
              <a:t>. </a:t>
            </a:r>
            <a:r>
              <a:rPr lang="hu-HU" sz="2400" dirty="0"/>
              <a:t>Nagy valószínűséggel ezen a ponton további adattisztításra lesz még szükség, ami mindenkinél egyedi a beállításaiktól és megoldásoktól függően, hogy sikeresen lefusson a </a:t>
            </a:r>
            <a:r>
              <a:rPr lang="hu-HU" sz="2400" dirty="0" err="1"/>
              <a:t>data</a:t>
            </a:r>
            <a:r>
              <a:rPr lang="hu-HU" sz="2400" dirty="0"/>
              <a:t> upgrade </a:t>
            </a:r>
            <a:r>
              <a:rPr lang="hu-HU" sz="2400" dirty="0" err="1"/>
              <a:t>cockpit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10242" name="Picture 2" descr="Administrator: Command Prompt - SqIPackage.exe 'Action:lmport /tsn:MININT F36S5EH /tdn:AxD8 &#10;C:\Program Files\microsoft SQL /Action:Import /sf:H: \AXDB.bacpac /tsn:b11NINT-F36SSEH /tdn:AxDB /p:CommandTimeout=8 'Mode &#10;IFi1ePath : H: \model . xml &#10;Importing to database ' AxDB' on server ' MININT-F36SSEH' &#10;Creating deployment plan &#10;Initializing deployment &#10;Overriding model .xml using file 'H: \model .xml' . &#10;Use of this setting may result in deployment failure and/or unintended data loss. &#10;tended only for use when troubleshooting issues with publish, import or script generation . &#10;This setting is in ">
            <a:extLst>
              <a:ext uri="{FF2B5EF4-FFF2-40B4-BE49-F238E27FC236}">
                <a16:creationId xmlns:a16="http://schemas.microsoft.com/office/drawing/2014/main" id="{3427E496-9540-49E5-8732-FD0BDB7F1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94080"/>
            <a:ext cx="10515600" cy="127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4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 anchor="b" anchorCtr="0">
            <a:normAutofit fontScale="90000"/>
          </a:bodyPr>
          <a:lstStyle/>
          <a:p>
            <a:r>
              <a:rPr lang="hu-HU" dirty="0"/>
              <a:t>Az </a:t>
            </a:r>
            <a:r>
              <a:rPr lang="en-US" dirty="0"/>
              <a:t>upgrade</a:t>
            </a:r>
            <a:r>
              <a:rPr lang="hu-HU" dirty="0"/>
              <a:t> futtatása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25B784-45AB-4408-8943-47CF47576C9B}"/>
              </a:ext>
            </a:extLst>
          </p:cNvPr>
          <p:cNvSpPr txBox="1">
            <a:spLocks/>
          </p:cNvSpPr>
          <p:nvPr/>
        </p:nvSpPr>
        <p:spPr>
          <a:xfrm>
            <a:off x="838200" y="1036320"/>
            <a:ext cx="10515600" cy="51406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dirty="0"/>
              <a:t>Most állunk készen az adat upgrade script futtatására</a:t>
            </a:r>
            <a:r>
              <a:rPr lang="en-GB" sz="2400" dirty="0"/>
              <a:t>, </a:t>
            </a:r>
            <a:r>
              <a:rPr lang="hu-HU" sz="2400" dirty="0"/>
              <a:t>amely nem sokban különbözik egy sima </a:t>
            </a:r>
            <a:r>
              <a:rPr lang="en-GB" sz="2400" dirty="0"/>
              <a:t>Software deployable package</a:t>
            </a:r>
            <a:r>
              <a:rPr lang="hu-HU" sz="2400" dirty="0"/>
              <a:t> futtatásától</a:t>
            </a:r>
            <a:r>
              <a:rPr lang="en-GB" sz="2400" dirty="0"/>
              <a:t>, </a:t>
            </a:r>
            <a:r>
              <a:rPr lang="hu-HU" sz="2400" dirty="0"/>
              <a:t>a </a:t>
            </a:r>
            <a:r>
              <a:rPr lang="en-GB" sz="2400" dirty="0"/>
              <a:t>DB</a:t>
            </a:r>
            <a:r>
              <a:rPr lang="hu-HU" sz="2400" dirty="0"/>
              <a:t> konvertálását kivéve, amely plusz lépéseket jelent</a:t>
            </a:r>
            <a:r>
              <a:rPr lang="en-GB" sz="2400" dirty="0"/>
              <a:t>: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AXUpdateInstaller.exe generate -</a:t>
            </a:r>
            <a:r>
              <a:rPr lang="en-GB" sz="2400" dirty="0" err="1"/>
              <a:t>runbookid</a:t>
            </a:r>
            <a:r>
              <a:rPr lang="en-GB" sz="2400" dirty="0"/>
              <a:t>="AX2012DataUpgrade-10-0-4-runbook" -</a:t>
            </a:r>
            <a:r>
              <a:rPr lang="en-GB" sz="2400" dirty="0" err="1"/>
              <a:t>topologyfile</a:t>
            </a:r>
            <a:r>
              <a:rPr lang="en-GB" sz="2400" dirty="0"/>
              <a:t>="DefaultTopologyData.xml" -</a:t>
            </a:r>
            <a:r>
              <a:rPr lang="en-GB" sz="2400" dirty="0" err="1"/>
              <a:t>servicemodelfile</a:t>
            </a:r>
            <a:r>
              <a:rPr lang="en-GB" sz="2400" dirty="0"/>
              <a:t>="DefaultServiceModelData.xml" -</a:t>
            </a:r>
            <a:r>
              <a:rPr lang="en-GB" sz="2400" dirty="0" err="1"/>
              <a:t>runbookfile</a:t>
            </a:r>
            <a:r>
              <a:rPr lang="en-GB" sz="2400" dirty="0"/>
              <a:t>="AX2012DataUpgrade-10-0-4-runbook.xml"</a:t>
            </a:r>
          </a:p>
          <a:p>
            <a:pPr marL="0" indent="0">
              <a:buNone/>
            </a:pPr>
            <a:r>
              <a:rPr lang="en-GB" sz="2400" dirty="0"/>
              <a:t>	</a:t>
            </a:r>
          </a:p>
          <a:p>
            <a:pPr marL="0" indent="0">
              <a:buNone/>
            </a:pPr>
            <a:r>
              <a:rPr lang="en-GB" sz="2400" dirty="0"/>
              <a:t>AXUpdateInstaller.exe import -</a:t>
            </a:r>
            <a:r>
              <a:rPr lang="en-GB" sz="2400" dirty="0" err="1"/>
              <a:t>runbookfile</a:t>
            </a:r>
            <a:r>
              <a:rPr lang="en-GB" sz="2400" dirty="0"/>
              <a:t>="AX2012DataUpgrade-10-0-4-runbook.xml"</a:t>
            </a:r>
          </a:p>
          <a:p>
            <a:pPr marL="0" indent="0">
              <a:buNone/>
            </a:pPr>
            <a:r>
              <a:rPr lang="en-GB" sz="2400" dirty="0"/>
              <a:t>	</a:t>
            </a:r>
          </a:p>
          <a:p>
            <a:pPr marL="0" indent="0">
              <a:buNone/>
            </a:pPr>
            <a:r>
              <a:rPr lang="en-GB" sz="2400" dirty="0"/>
              <a:t>AXUpdateInstaller.exe execute -</a:t>
            </a:r>
            <a:r>
              <a:rPr lang="en-GB" sz="2400" dirty="0" err="1"/>
              <a:t>runbookid</a:t>
            </a:r>
            <a:r>
              <a:rPr lang="en-GB" sz="2400" dirty="0"/>
              <a:t>="AX2012DataUpgrade-10-0-4-runbook"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4517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EB181E26-89C4-4A14-92DE-0F4C4B0E9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37">
            <a:extLst>
              <a:ext uri="{FF2B5EF4-FFF2-40B4-BE49-F238E27FC236}">
                <a16:creationId xmlns:a16="http://schemas.microsoft.com/office/drawing/2014/main" id="{13958066-7CBD-4B89-8F46-614C4F28B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BAF8A-A039-4F97-9F36-F1C71712AD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" r="-2" b="47984"/>
          <a:stretch/>
        </p:blipFill>
        <p:spPr>
          <a:xfrm>
            <a:off x="6606675" y="1686886"/>
            <a:ext cx="5585325" cy="2504689"/>
          </a:xfrm>
          <a:custGeom>
            <a:avLst/>
            <a:gdLst/>
            <a:ahLst/>
            <a:cxnLst/>
            <a:rect l="l" t="t" r="r" b="b"/>
            <a:pathLst>
              <a:path w="5585325" h="2504689">
                <a:moveTo>
                  <a:pt x="3750470" y="0"/>
                </a:moveTo>
                <a:lnTo>
                  <a:pt x="5585325" y="0"/>
                </a:lnTo>
                <a:lnTo>
                  <a:pt x="5585325" y="2502787"/>
                </a:lnTo>
                <a:lnTo>
                  <a:pt x="4997928" y="2502787"/>
                </a:lnTo>
                <a:lnTo>
                  <a:pt x="4997928" y="2504689"/>
                </a:lnTo>
                <a:lnTo>
                  <a:pt x="0" y="2504689"/>
                </a:lnTo>
                <a:lnTo>
                  <a:pt x="1158367" y="4755"/>
                </a:lnTo>
                <a:lnTo>
                  <a:pt x="1084682" y="4755"/>
                </a:lnTo>
                <a:lnTo>
                  <a:pt x="1085177" y="3805"/>
                </a:lnTo>
                <a:lnTo>
                  <a:pt x="3750470" y="380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DBB92-9EFB-4758-8ECB-2484FF98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Ismerd meg a céget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E1272-B552-4C96-8664-8A18C77D3E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4" r="-1" b="25595"/>
          <a:stretch/>
        </p:blipFill>
        <p:spPr>
          <a:xfrm>
            <a:off x="5371161" y="4355212"/>
            <a:ext cx="6820838" cy="2502788"/>
          </a:xfrm>
          <a:custGeom>
            <a:avLst/>
            <a:gdLst/>
            <a:ahLst/>
            <a:cxnLst/>
            <a:rect l="l" t="t" r="r" b="b"/>
            <a:pathLst>
              <a:path w="6820838" h="2502788">
                <a:moveTo>
                  <a:pt x="4985983" y="0"/>
                </a:moveTo>
                <a:lnTo>
                  <a:pt x="6820838" y="0"/>
                </a:lnTo>
                <a:lnTo>
                  <a:pt x="6820838" y="2502787"/>
                </a:lnTo>
                <a:lnTo>
                  <a:pt x="5946580" y="2502787"/>
                </a:lnTo>
                <a:lnTo>
                  <a:pt x="5946580" y="2502788"/>
                </a:lnTo>
                <a:lnTo>
                  <a:pt x="0" y="2502788"/>
                </a:lnTo>
                <a:lnTo>
                  <a:pt x="1159249" y="951"/>
                </a:lnTo>
                <a:lnTo>
                  <a:pt x="1235642" y="951"/>
                </a:lnTo>
                <a:lnTo>
                  <a:pt x="1236137" y="1"/>
                </a:lnTo>
                <a:lnTo>
                  <a:pt x="4985983" y="1"/>
                </a:lnTo>
                <a:close/>
              </a:path>
            </a:pathLst>
          </a:custGeom>
        </p:spPr>
      </p:pic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B102F816-B9A6-4FF2-8C70-6ADB3073E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6047096" cy="40659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E"/>
                </a:solidFill>
              </a:rPr>
              <a:t>JJ Food Service Limited</a:t>
            </a:r>
          </a:p>
          <a:p>
            <a:r>
              <a:rPr lang="en-US" sz="2000" dirty="0">
                <a:solidFill>
                  <a:srgbClr val="FFFFFE"/>
                </a:solidFill>
              </a:rPr>
              <a:t>Omnichannel Business-to-business (B2B) </a:t>
            </a:r>
            <a:r>
              <a:rPr lang="hu-HU" sz="2000" dirty="0">
                <a:solidFill>
                  <a:srgbClr val="FFFFFE"/>
                </a:solidFill>
              </a:rPr>
              <a:t>élelmiszeripari termékek értékesítése</a:t>
            </a:r>
            <a:endParaRPr lang="en-US" sz="2000" dirty="0">
              <a:solidFill>
                <a:srgbClr val="FFFFFE"/>
              </a:solidFill>
            </a:endParaRPr>
          </a:p>
          <a:p>
            <a:r>
              <a:rPr lang="en-US" sz="2000" dirty="0">
                <a:solidFill>
                  <a:srgbClr val="FFFFFE"/>
                </a:solidFill>
              </a:rPr>
              <a:t>14+ </a:t>
            </a:r>
            <a:r>
              <a:rPr lang="hu-HU" sz="2000" dirty="0">
                <a:solidFill>
                  <a:srgbClr val="FFFFFE"/>
                </a:solidFill>
              </a:rPr>
              <a:t>évnyi tranzakciótörténet</a:t>
            </a:r>
            <a:r>
              <a:rPr lang="en-US" sz="2000" dirty="0">
                <a:solidFill>
                  <a:srgbClr val="FFFFFE"/>
                </a:solidFill>
              </a:rPr>
              <a:t>, Microsoft Dynamics AX </a:t>
            </a:r>
            <a:r>
              <a:rPr lang="hu-HU" sz="2000" dirty="0">
                <a:solidFill>
                  <a:srgbClr val="FFFFFE"/>
                </a:solidFill>
              </a:rPr>
              <a:t>v</a:t>
            </a:r>
            <a:r>
              <a:rPr lang="en-US" sz="2000" dirty="0">
                <a:solidFill>
                  <a:srgbClr val="FFFFFE"/>
                </a:solidFill>
              </a:rPr>
              <a:t>3.0</a:t>
            </a:r>
            <a:r>
              <a:rPr lang="hu-HU" sz="2000" dirty="0">
                <a:solidFill>
                  <a:srgbClr val="FFFFFE"/>
                </a:solidFill>
              </a:rPr>
              <a:t>, v4.0, 2009, </a:t>
            </a:r>
            <a:r>
              <a:rPr lang="en-US" sz="2000" dirty="0">
                <a:solidFill>
                  <a:srgbClr val="FFFFFE"/>
                </a:solidFill>
              </a:rPr>
              <a:t>2012 R</a:t>
            </a:r>
            <a:r>
              <a:rPr lang="hu-HU" sz="2000" dirty="0">
                <a:solidFill>
                  <a:srgbClr val="FFFFFE"/>
                </a:solidFill>
              </a:rPr>
              <a:t>TM és R3 rendszeren</a:t>
            </a:r>
            <a:endParaRPr lang="en-US" sz="2000" dirty="0">
              <a:solidFill>
                <a:srgbClr val="FFFFFE"/>
              </a:solidFill>
            </a:endParaRPr>
          </a:p>
          <a:p>
            <a:r>
              <a:rPr lang="en-US" sz="2000" dirty="0">
                <a:solidFill>
                  <a:srgbClr val="FFFFFE"/>
                </a:solidFill>
              </a:rPr>
              <a:t>11 branch</a:t>
            </a:r>
            <a:r>
              <a:rPr lang="hu-HU" sz="2000" dirty="0">
                <a:solidFill>
                  <a:srgbClr val="FFFFFE"/>
                </a:solidFill>
              </a:rPr>
              <a:t>/raktár </a:t>
            </a:r>
            <a:r>
              <a:rPr lang="en-US" sz="2000" dirty="0">
                <a:solidFill>
                  <a:srgbClr val="FFFFFE"/>
                </a:solidFill>
              </a:rPr>
              <a:t>UK</a:t>
            </a:r>
            <a:r>
              <a:rPr lang="hu-HU" sz="2000" dirty="0">
                <a:solidFill>
                  <a:srgbClr val="FFFFFE"/>
                </a:solidFill>
              </a:rPr>
              <a:t>-szerte</a:t>
            </a:r>
            <a:endParaRPr lang="en-US" sz="2000" dirty="0">
              <a:solidFill>
                <a:srgbClr val="FFFFFE"/>
              </a:solidFill>
            </a:endParaRPr>
          </a:p>
          <a:p>
            <a:r>
              <a:rPr lang="en-US" sz="2000" dirty="0">
                <a:solidFill>
                  <a:srgbClr val="FFFFFE"/>
                </a:solidFill>
              </a:rPr>
              <a:t>60.000 </a:t>
            </a:r>
            <a:r>
              <a:rPr lang="hu-HU" sz="2000" dirty="0">
                <a:solidFill>
                  <a:srgbClr val="FFFFFE"/>
                </a:solidFill>
              </a:rPr>
              <a:t>vevő</a:t>
            </a:r>
            <a:endParaRPr lang="en-US" sz="2000" dirty="0">
              <a:solidFill>
                <a:srgbClr val="FFFFFE"/>
              </a:solidFill>
            </a:endParaRPr>
          </a:p>
          <a:p>
            <a:r>
              <a:rPr lang="en-US" sz="2000" dirty="0">
                <a:solidFill>
                  <a:srgbClr val="FFFFFE"/>
                </a:solidFill>
              </a:rPr>
              <a:t>100+ </a:t>
            </a:r>
            <a:r>
              <a:rPr lang="hu-HU" sz="2000" dirty="0">
                <a:solidFill>
                  <a:srgbClr val="FFFFFE"/>
                </a:solidFill>
              </a:rPr>
              <a:t>tagú járműflotta</a:t>
            </a:r>
            <a:endParaRPr lang="en-US" sz="2000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582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 anchor="b" anchorCtr="0">
            <a:normAutofit fontScale="90000"/>
          </a:bodyPr>
          <a:lstStyle/>
          <a:p>
            <a:r>
              <a:rPr lang="hu-HU" dirty="0"/>
              <a:t>Az </a:t>
            </a:r>
            <a:r>
              <a:rPr lang="en-US" dirty="0"/>
              <a:t>upgrade</a:t>
            </a:r>
            <a:r>
              <a:rPr lang="hu-HU" dirty="0"/>
              <a:t> futtatása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25B784-45AB-4408-8943-47CF47576C9B}"/>
              </a:ext>
            </a:extLst>
          </p:cNvPr>
          <p:cNvSpPr txBox="1">
            <a:spLocks/>
          </p:cNvSpPr>
          <p:nvPr/>
        </p:nvSpPr>
        <p:spPr>
          <a:xfrm>
            <a:off x="838200" y="1036320"/>
            <a:ext cx="10515600" cy="514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dirty="0"/>
              <a:t>A script több lépésben </a:t>
            </a:r>
            <a:r>
              <a:rPr lang="hu-HU" sz="2400" dirty="0" err="1"/>
              <a:t>upgradeli</a:t>
            </a:r>
            <a:r>
              <a:rPr lang="hu-HU" sz="2400" dirty="0"/>
              <a:t> fel a DB-t, úgymint</a:t>
            </a:r>
            <a:r>
              <a:rPr lang="en-GB" sz="2400" dirty="0"/>
              <a:t>:</a:t>
            </a:r>
          </a:p>
          <a:p>
            <a:r>
              <a:rPr lang="hu-HU" sz="2400" dirty="0"/>
              <a:t>Előfeltételek megteremtése az adatstruktúra konvertálására</a:t>
            </a:r>
            <a:endParaRPr lang="en-GB" sz="2400" dirty="0"/>
          </a:p>
          <a:p>
            <a:r>
              <a:rPr lang="hu-HU" sz="2400" dirty="0"/>
              <a:t>M</a:t>
            </a:r>
            <a:r>
              <a:rPr lang="en-GB" sz="2400" dirty="0" err="1"/>
              <a:t>etadata</a:t>
            </a:r>
            <a:r>
              <a:rPr lang="hu-HU" sz="2400" dirty="0"/>
              <a:t> módosítása a </a:t>
            </a:r>
            <a:r>
              <a:rPr lang="en-GB" sz="2400" dirty="0"/>
              <a:t>shadow-copy </a:t>
            </a:r>
            <a:r>
              <a:rPr lang="hu-HU" sz="2400" dirty="0"/>
              <a:t>sémák segítségével</a:t>
            </a:r>
            <a:endParaRPr lang="en-GB" sz="2400" dirty="0"/>
          </a:p>
          <a:p>
            <a:r>
              <a:rPr lang="hu-HU" sz="2400" dirty="0"/>
              <a:t>A numerikus értékeket </a:t>
            </a:r>
            <a:r>
              <a:rPr lang="en-GB" sz="2400" dirty="0"/>
              <a:t>6 </a:t>
            </a:r>
            <a:r>
              <a:rPr lang="hu-HU" sz="2400" dirty="0"/>
              <a:t>számjegyre cseréli a </a:t>
            </a:r>
            <a:r>
              <a:rPr lang="en-GB" sz="2400" dirty="0"/>
              <a:t>16</a:t>
            </a:r>
            <a:r>
              <a:rPr lang="hu-HU" sz="2400" dirty="0"/>
              <a:t> számjegyes pontosság helyett</a:t>
            </a:r>
            <a:endParaRPr lang="en-GB" sz="2400" dirty="0"/>
          </a:p>
          <a:p>
            <a:r>
              <a:rPr lang="en-GB" sz="2400" dirty="0"/>
              <a:t>Post-script</a:t>
            </a:r>
            <a:r>
              <a:rPr lang="hu-HU" sz="2400" dirty="0" err="1"/>
              <a:t>ek</a:t>
            </a:r>
            <a:r>
              <a:rPr lang="en-GB" sz="2400" dirty="0"/>
              <a:t> </a:t>
            </a:r>
            <a:r>
              <a:rPr lang="hu-HU" sz="2400" dirty="0"/>
              <a:t>az adatstruktúra </a:t>
            </a:r>
            <a:r>
              <a:rPr lang="hu-HU" sz="2400" dirty="0" err="1"/>
              <a:t>megváloztatására</a:t>
            </a:r>
            <a:endParaRPr lang="en-GB" sz="2400" dirty="0"/>
          </a:p>
          <a:p>
            <a:r>
              <a:rPr lang="hu-HU" sz="2400" dirty="0"/>
              <a:t>A </a:t>
            </a:r>
            <a:r>
              <a:rPr lang="en-GB" sz="2400" dirty="0" err="1"/>
              <a:t>ReleaseUpdate</a:t>
            </a:r>
            <a:r>
              <a:rPr lang="en-GB" sz="2400" dirty="0"/>
              <a:t> cockpit </a:t>
            </a:r>
            <a:r>
              <a:rPr lang="hu-HU" sz="2400" dirty="0"/>
              <a:t>X++ kódok futtatása egy</a:t>
            </a:r>
            <a:r>
              <a:rPr lang="en-GB" sz="2400" dirty="0"/>
              <a:t> Batch process</a:t>
            </a:r>
            <a:r>
              <a:rPr lang="hu-HU" sz="2400" dirty="0" err="1"/>
              <a:t>ben</a:t>
            </a:r>
            <a:endParaRPr lang="en-GB" sz="2400" dirty="0"/>
          </a:p>
          <a:p>
            <a:r>
              <a:rPr lang="hu-HU" sz="2400" dirty="0"/>
              <a:t>Végső </a:t>
            </a:r>
            <a:r>
              <a:rPr lang="en-GB" sz="2400" dirty="0"/>
              <a:t>Data Dictionary </a:t>
            </a:r>
            <a:r>
              <a:rPr lang="hu-HU" sz="2400" dirty="0"/>
              <a:t>szinkronizálás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7348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 anchor="b" anchorCtr="0">
            <a:normAutofit fontScale="90000"/>
          </a:bodyPr>
          <a:lstStyle/>
          <a:p>
            <a:r>
              <a:rPr lang="hu-HU" dirty="0"/>
              <a:t>Az </a:t>
            </a:r>
            <a:r>
              <a:rPr lang="en-US" dirty="0"/>
              <a:t>upgrade</a:t>
            </a:r>
            <a:r>
              <a:rPr lang="hu-HU" dirty="0"/>
              <a:t> futtatása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25B784-45AB-4408-8943-47CF47576C9B}"/>
              </a:ext>
            </a:extLst>
          </p:cNvPr>
          <p:cNvSpPr txBox="1">
            <a:spLocks/>
          </p:cNvSpPr>
          <p:nvPr/>
        </p:nvSpPr>
        <p:spPr>
          <a:xfrm>
            <a:off x="838200" y="1036320"/>
            <a:ext cx="10515600" cy="514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dirty="0"/>
              <a:t>Több lehetőségünk is van egy esetlegesen felmerülő probléma okának kinyomozására az egész folyamat során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r>
              <a:rPr lang="hu-HU" sz="2400" dirty="0"/>
              <a:t>A </a:t>
            </a:r>
            <a:r>
              <a:rPr lang="en-GB" sz="2400" dirty="0"/>
              <a:t>log file</a:t>
            </a:r>
            <a:r>
              <a:rPr lang="hu-HU" sz="2400" dirty="0"/>
              <a:t>ok a</a:t>
            </a:r>
            <a:r>
              <a:rPr lang="en-GB" sz="2400" dirty="0"/>
              <a:t> </a:t>
            </a:r>
            <a:r>
              <a:rPr lang="en-GB" sz="2400" b="1" dirty="0" err="1"/>
              <a:t>RunBookWorkingFolder</a:t>
            </a:r>
            <a:r>
              <a:rPr lang="en-GB" sz="2400" dirty="0"/>
              <a:t> </a:t>
            </a:r>
            <a:r>
              <a:rPr lang="hu-HU" sz="2400" dirty="0"/>
              <a:t>könyvtárban vannak, amely a </a:t>
            </a:r>
            <a:r>
              <a:rPr lang="hu-HU" sz="2400" dirty="0" err="1"/>
              <a:t>deployable</a:t>
            </a:r>
            <a:r>
              <a:rPr lang="hu-HU" sz="2400" dirty="0"/>
              <a:t> </a:t>
            </a:r>
            <a:r>
              <a:rPr lang="hu-HU" sz="2400" dirty="0" err="1"/>
              <a:t>package</a:t>
            </a:r>
            <a:r>
              <a:rPr lang="hu-HU" sz="2400" dirty="0"/>
              <a:t> futtatásakor minden lépésnél naplózásra kerül. Ez egy jó kiindulási pont egy probléma felderítésére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r>
              <a:rPr lang="hu-HU" sz="2400" dirty="0"/>
              <a:t>Később, amikor már az adatbázis-struktúrát kezdi el módosítani, akkor különböző </a:t>
            </a:r>
            <a:r>
              <a:rPr lang="en-GB" sz="2400" dirty="0"/>
              <a:t>SQL </a:t>
            </a:r>
            <a:r>
              <a:rPr lang="hu-HU" sz="2400" dirty="0"/>
              <a:t>táblákba kerül a naplózás, úgymint</a:t>
            </a:r>
            <a:r>
              <a:rPr lang="en-GB" sz="2400" dirty="0"/>
              <a:t> </a:t>
            </a:r>
            <a:r>
              <a:rPr lang="en-GB" sz="2400" b="1" dirty="0" err="1"/>
              <a:t>ReleaseUpdateScriptsLog</a:t>
            </a:r>
            <a:r>
              <a:rPr lang="en-GB" sz="2400" dirty="0"/>
              <a:t> </a:t>
            </a:r>
            <a:r>
              <a:rPr lang="hu-HU" sz="2400" dirty="0"/>
              <a:t>és</a:t>
            </a:r>
            <a:r>
              <a:rPr lang="en-GB" sz="2400" dirty="0"/>
              <a:t> </a:t>
            </a:r>
            <a:r>
              <a:rPr lang="en-GB" sz="2400" b="1" dirty="0" err="1"/>
              <a:t>ReleaseUpdateScriptsErrorLog</a:t>
            </a:r>
            <a:r>
              <a:rPr lang="en-GB" sz="2400" dirty="0"/>
              <a:t>, </a:t>
            </a:r>
            <a:r>
              <a:rPr lang="hu-HU" sz="2400" dirty="0"/>
              <a:t>ahonnan ki tudjuk olvasni jó esetben a hiba okát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r>
              <a:rPr lang="hu-HU" sz="2400" dirty="0"/>
              <a:t>Ha nem egyértelmű a szövegből a hiba az upgrade </a:t>
            </a:r>
            <a:r>
              <a:rPr lang="hu-HU" sz="2400" dirty="0" err="1"/>
              <a:t>cockpit</a:t>
            </a:r>
            <a:r>
              <a:rPr lang="hu-HU" sz="2400" dirty="0"/>
              <a:t> futtatásánál valamilyen egzotikus hibaüzenettel, arra is van megoldás. Visual </a:t>
            </a:r>
            <a:r>
              <a:rPr lang="hu-HU" sz="2400" dirty="0" err="1"/>
              <a:t>Studo</a:t>
            </a:r>
            <a:r>
              <a:rPr lang="hu-HU" sz="2400" dirty="0"/>
              <a:t> </a:t>
            </a:r>
            <a:r>
              <a:rPr lang="hu-HU" sz="2400" dirty="0" err="1"/>
              <a:t>debuggerrel</a:t>
            </a:r>
            <a:r>
              <a:rPr lang="hu-HU" sz="2400" dirty="0"/>
              <a:t> tegyünk egy töréspontot a</a:t>
            </a:r>
            <a:r>
              <a:rPr lang="en-GB" sz="2400" dirty="0"/>
              <a:t> </a:t>
            </a:r>
            <a:r>
              <a:rPr lang="en-GB" sz="2400" dirty="0" err="1"/>
              <a:t>ReleaseUpdateExecute</a:t>
            </a:r>
            <a:r>
              <a:rPr lang="en-GB" sz="2400" dirty="0"/>
              <a:t> </a:t>
            </a:r>
            <a:r>
              <a:rPr lang="hu-HU" sz="2400" dirty="0"/>
              <a:t>osztályok</a:t>
            </a:r>
            <a:r>
              <a:rPr lang="en-GB" sz="2400" dirty="0"/>
              <a:t> Run </a:t>
            </a:r>
            <a:r>
              <a:rPr lang="hu-HU" sz="2400" dirty="0"/>
              <a:t>metódusaira</a:t>
            </a:r>
            <a:r>
              <a:rPr lang="en-GB" sz="2400" dirty="0"/>
              <a:t>, </a:t>
            </a:r>
            <a:r>
              <a:rPr lang="hu-HU" sz="2400" dirty="0"/>
              <a:t>így végig tudjuk léptetni a kódot egészen a hibaüzenetig.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6688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 anchor="b" anchorCtr="0">
            <a:normAutofit fontScale="90000"/>
          </a:bodyPr>
          <a:lstStyle/>
          <a:p>
            <a:r>
              <a:rPr lang="hu-HU" dirty="0"/>
              <a:t>Az </a:t>
            </a:r>
            <a:r>
              <a:rPr lang="en-US" dirty="0"/>
              <a:t>upgrade</a:t>
            </a:r>
            <a:r>
              <a:rPr lang="hu-HU" dirty="0"/>
              <a:t> futtatása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3F8790-FDB4-43CA-A4B9-18DA078E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4890"/>
            <a:ext cx="8220075" cy="1838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2F9D69-F244-419F-A524-FE202F0A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71785"/>
            <a:ext cx="100107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F8576-A6E7-464D-96E6-C4485CB3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840" y="2098714"/>
            <a:ext cx="10559765" cy="2387600"/>
          </a:xfrm>
        </p:spPr>
        <p:txBody>
          <a:bodyPr/>
          <a:lstStyle/>
          <a:p>
            <a:r>
              <a:rPr lang="hu-HU" dirty="0"/>
              <a:t>Egyéb megjegyzések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019906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 anchor="b" anchorCtr="0">
            <a:normAutofit fontScale="90000"/>
          </a:bodyPr>
          <a:lstStyle/>
          <a:p>
            <a:r>
              <a:rPr lang="en-US" dirty="0" err="1"/>
              <a:t>Egyéb</a:t>
            </a:r>
            <a:r>
              <a:rPr lang="en-US" dirty="0"/>
              <a:t> </a:t>
            </a:r>
            <a:r>
              <a:rPr lang="en-US" dirty="0" err="1"/>
              <a:t>megjegyzések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25B784-45AB-4408-8943-47CF47576C9B}"/>
              </a:ext>
            </a:extLst>
          </p:cNvPr>
          <p:cNvSpPr txBox="1">
            <a:spLocks/>
          </p:cNvSpPr>
          <p:nvPr/>
        </p:nvSpPr>
        <p:spPr>
          <a:xfrm>
            <a:off x="838200" y="1036320"/>
            <a:ext cx="10515600" cy="514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dirty="0"/>
              <a:t>Néhány tény a saját tapasztalatainkról</a:t>
            </a:r>
            <a:r>
              <a:rPr lang="en-GB" sz="2400" dirty="0"/>
              <a:t>:</a:t>
            </a:r>
          </a:p>
          <a:p>
            <a:r>
              <a:rPr lang="hu-HU" sz="2400" dirty="0"/>
              <a:t>Részben tömörített </a:t>
            </a:r>
            <a:r>
              <a:rPr lang="en-GB" sz="2400" dirty="0"/>
              <a:t>SQL DB </a:t>
            </a:r>
            <a:r>
              <a:rPr lang="hu-HU" sz="2400" dirty="0"/>
              <a:t>adatmennyisége</a:t>
            </a:r>
            <a:endParaRPr lang="en-GB" sz="2400" dirty="0"/>
          </a:p>
          <a:p>
            <a:r>
              <a:rPr lang="hu-HU" sz="2400" dirty="0"/>
              <a:t>Teljes tömörítéssel</a:t>
            </a:r>
            <a:r>
              <a:rPr lang="en-GB" sz="2400" dirty="0"/>
              <a:t> 50%</a:t>
            </a:r>
            <a:r>
              <a:rPr lang="hu-HU" sz="2400" dirty="0"/>
              <a:t>-</a:t>
            </a:r>
            <a:r>
              <a:rPr lang="hu-HU" sz="2400" dirty="0" err="1"/>
              <a:t>ra</a:t>
            </a:r>
            <a:r>
              <a:rPr lang="hu-HU" sz="2400" dirty="0"/>
              <a:t> zsugorodott</a:t>
            </a:r>
            <a:endParaRPr lang="en-GB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42C671-AAD6-426C-BBDD-E42CFC0A2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420" y="1036320"/>
            <a:ext cx="40100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5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 anchor="b" anchorCtr="0">
            <a:normAutofit fontScale="90000"/>
          </a:bodyPr>
          <a:lstStyle/>
          <a:p>
            <a:r>
              <a:rPr lang="en-US" dirty="0" err="1"/>
              <a:t>Egyéb</a:t>
            </a:r>
            <a:r>
              <a:rPr lang="en-US" dirty="0"/>
              <a:t> </a:t>
            </a:r>
            <a:r>
              <a:rPr lang="en-US" dirty="0" err="1"/>
              <a:t>megjegyzések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25B784-45AB-4408-8943-47CF47576C9B}"/>
              </a:ext>
            </a:extLst>
          </p:cNvPr>
          <p:cNvSpPr txBox="1">
            <a:spLocks/>
          </p:cNvSpPr>
          <p:nvPr/>
        </p:nvSpPr>
        <p:spPr>
          <a:xfrm>
            <a:off x="838200" y="1036320"/>
            <a:ext cx="10515600" cy="514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dirty="0"/>
              <a:t>Néhány tény a saját tapasztalatainkról </a:t>
            </a:r>
            <a:r>
              <a:rPr lang="en-GB" sz="2400" dirty="0"/>
              <a:t>: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BA0814E-161C-4314-B618-79DE485D1D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8848913"/>
              </p:ext>
            </p:extLst>
          </p:nvPr>
        </p:nvGraphicFramePr>
        <p:xfrm>
          <a:off x="2032000" y="1524000"/>
          <a:ext cx="6994769" cy="4614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 anchor="b" anchorCtr="0">
            <a:normAutofit fontScale="90000"/>
          </a:bodyPr>
          <a:lstStyle/>
          <a:p>
            <a:r>
              <a:rPr lang="en-US" dirty="0" err="1"/>
              <a:t>Egyéb</a:t>
            </a:r>
            <a:r>
              <a:rPr lang="en-US" dirty="0"/>
              <a:t> </a:t>
            </a:r>
            <a:r>
              <a:rPr lang="en-US" dirty="0" err="1"/>
              <a:t>megjegyzések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25B784-45AB-4408-8943-47CF47576C9B}"/>
              </a:ext>
            </a:extLst>
          </p:cNvPr>
          <p:cNvSpPr txBox="1">
            <a:spLocks/>
          </p:cNvSpPr>
          <p:nvPr/>
        </p:nvSpPr>
        <p:spPr>
          <a:xfrm>
            <a:off x="838200" y="1036320"/>
            <a:ext cx="10515600" cy="514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dirty="0"/>
              <a:t>A </a:t>
            </a:r>
            <a:r>
              <a:rPr lang="en-GB" sz="2400" dirty="0"/>
              <a:t>Microsoft </a:t>
            </a:r>
            <a:r>
              <a:rPr lang="hu-HU" sz="2400" dirty="0"/>
              <a:t>jelenleg is azon dolgozik a nagyvállalati ügyfelekkel akik hatalmas mennyiségű adatot szeretnének a felhőbe költöztetni, hogy használni tudják az </a:t>
            </a:r>
            <a:r>
              <a:rPr lang="en-GB" sz="2400" dirty="0"/>
              <a:t>Azure SQL replication</a:t>
            </a:r>
            <a:r>
              <a:rPr lang="hu-HU" sz="2400" dirty="0"/>
              <a:t>-t, jelentősen felgyorsítva és leegyszerűsítve az adat upgrade lépéseit.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hu-HU" sz="2400" dirty="0"/>
              <a:t>Ennek segítségével előre tudnak majd dolgozni és már a kód upgrade alatt fel tudják másolni </a:t>
            </a:r>
            <a:r>
              <a:rPr lang="en-GB" sz="2400" dirty="0"/>
              <a:t>Azure SQL</a:t>
            </a:r>
            <a:r>
              <a:rPr lang="hu-HU" sz="2400" dirty="0"/>
              <a:t>-re az adatbázisukat, az éles környezet tranzakcióit folyamatosan szinkronizálva, egészen a </a:t>
            </a:r>
            <a:r>
              <a:rPr lang="hu-HU" sz="2400" dirty="0" err="1"/>
              <a:t>cutoverig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hu-HU" sz="2400" dirty="0"/>
              <a:t>Ezzel a módszerrel megszűnik az </a:t>
            </a:r>
            <a:r>
              <a:rPr lang="en-GB" sz="2400" dirty="0"/>
              <a:t>SQL collation</a:t>
            </a:r>
            <a:r>
              <a:rPr lang="hu-HU" sz="2400" dirty="0"/>
              <a:t> külön konvertálgatása</a:t>
            </a:r>
            <a:r>
              <a:rPr lang="en-GB" sz="2400" dirty="0"/>
              <a:t>, </a:t>
            </a:r>
            <a:r>
              <a:rPr lang="hu-HU" sz="2400" dirty="0"/>
              <a:t>BACPAC export-importra sincs szükség, illetve a több száz GB-</a:t>
            </a:r>
            <a:r>
              <a:rPr lang="hu-HU" sz="2400" dirty="0" err="1"/>
              <a:t>nyi</a:t>
            </a:r>
            <a:r>
              <a:rPr lang="hu-HU" sz="2400" dirty="0"/>
              <a:t> adatot sem kell az átállás során még feltölteni a felhőbe</a:t>
            </a:r>
            <a:r>
              <a:rPr lang="en-GB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80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48DDE-4AE0-4F32-9C67-F93199DF58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practices for</a:t>
            </a:r>
            <a:br>
              <a:rPr lang="en-US" dirty="0"/>
            </a:br>
            <a:r>
              <a:rPr lang="en-US" dirty="0"/>
              <a:t>Code upgrade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626A2-ADF5-4EF1-BE76-AD241AD58F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&lt;DEMO&gt;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60689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9C29-225E-4AEA-94C1-C1C7721B3E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8986340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F8576-A6E7-464D-96E6-C4485CB3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840" y="2098714"/>
            <a:ext cx="10559765" cy="2387600"/>
          </a:xfrm>
        </p:spPr>
        <p:txBody>
          <a:bodyPr/>
          <a:lstStyle/>
          <a:p>
            <a:pPr algn="ctr"/>
            <a:r>
              <a:rPr lang="hu-HU" dirty="0"/>
              <a:t>Köszönjük a figyelmet</a:t>
            </a:r>
            <a:r>
              <a:rPr lang="en-US" dirty="0"/>
              <a:t>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382C-AF44-4B21-A127-444090E9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Ismerd</a:t>
            </a:r>
            <a:r>
              <a:rPr lang="en-GB" dirty="0"/>
              <a:t> meg a </a:t>
            </a:r>
            <a:r>
              <a:rPr lang="en-GB" dirty="0" err="1"/>
              <a:t>céget</a:t>
            </a:r>
            <a:endParaRPr lang="en-GB" dirty="0"/>
          </a:p>
        </p:txBody>
      </p:sp>
      <p:pic>
        <p:nvPicPr>
          <p:cNvPr id="3" name="Online Media 2" title="Microsoft Azure ML Helps JJ Food Service Predict Customers￢ﾀﾙ Shopping Lists ￢ﾀﾓ Even Before They Shop!">
            <a:hlinkClick r:id="" action="ppaction://media"/>
            <a:extLst>
              <a:ext uri="{FF2B5EF4-FFF2-40B4-BE49-F238E27FC236}">
                <a16:creationId xmlns:a16="http://schemas.microsoft.com/office/drawing/2014/main" id="{96B65A7D-6088-4CF9-AB28-4921789D479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6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6F2B-66A5-484A-A37E-7DED6C4C2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Alkalmazások költöztetése a felhőbe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115459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45510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5D372-F134-4B18-8701-4CA8AFF56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8" y="637762"/>
            <a:ext cx="9889797" cy="3574937"/>
          </a:xfrm>
        </p:spPr>
        <p:txBody>
          <a:bodyPr anchor="ctr">
            <a:normAutofit/>
          </a:bodyPr>
          <a:lstStyle/>
          <a:p>
            <a:pPr algn="l"/>
            <a:r>
              <a:rPr lang="en-US" sz="8200" dirty="0" err="1">
                <a:solidFill>
                  <a:schemeClr val="bg1"/>
                </a:solidFill>
              </a:rPr>
              <a:t>Alkalmazások</a:t>
            </a:r>
            <a:r>
              <a:rPr lang="en-US" sz="8200" dirty="0">
                <a:solidFill>
                  <a:schemeClr val="bg1"/>
                </a:solidFill>
              </a:rPr>
              <a:t> </a:t>
            </a:r>
            <a:r>
              <a:rPr lang="en-US" sz="8200" dirty="0" err="1">
                <a:solidFill>
                  <a:schemeClr val="bg1"/>
                </a:solidFill>
              </a:rPr>
              <a:t>költöztetése</a:t>
            </a:r>
            <a:r>
              <a:rPr lang="en-US" sz="8200" dirty="0">
                <a:solidFill>
                  <a:schemeClr val="bg1"/>
                </a:solidFill>
              </a:rPr>
              <a:t> a </a:t>
            </a:r>
            <a:r>
              <a:rPr lang="en-US" sz="8200" dirty="0" err="1">
                <a:solidFill>
                  <a:schemeClr val="bg1"/>
                </a:solidFill>
              </a:rPr>
              <a:t>felhőbe</a:t>
            </a:r>
            <a:endParaRPr lang="en-GB" sz="82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5"/>
            <a:ext cx="12191990" cy="23069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C0950-439E-4DB0-8AE8-A8E402896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5558" y="5126354"/>
            <a:ext cx="9544153" cy="1088177"/>
          </a:xfrm>
        </p:spPr>
        <p:txBody>
          <a:bodyPr anchor="t">
            <a:normAutofit/>
          </a:bodyPr>
          <a:lstStyle/>
          <a:p>
            <a:pPr algn="l"/>
            <a:r>
              <a:rPr lang="hu-HU" sz="3400" dirty="0"/>
              <a:t>Sokrétű alkalmazás-csomagot és megoldásokat építettünk a </a:t>
            </a:r>
            <a:r>
              <a:rPr lang="en-GB" sz="3400" dirty="0"/>
              <a:t>Dynamics AX</a:t>
            </a:r>
            <a:r>
              <a:rPr lang="hu-HU" sz="3400" dirty="0"/>
              <a:t> rendszer köré.</a:t>
            </a:r>
            <a:endParaRPr lang="en-GB" sz="3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180" y="4866503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95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8CB42-FDD7-439F-87CF-B707D38D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 fontScale="90000"/>
          </a:bodyPr>
          <a:lstStyle/>
          <a:p>
            <a:r>
              <a:rPr lang="en-US" sz="3700" dirty="0" err="1"/>
              <a:t>Alkalmazások</a:t>
            </a:r>
            <a:r>
              <a:rPr lang="en-US" sz="3700" dirty="0"/>
              <a:t> </a:t>
            </a:r>
            <a:r>
              <a:rPr lang="en-US" sz="3700" dirty="0" err="1"/>
              <a:t>költöztetése</a:t>
            </a:r>
            <a:r>
              <a:rPr lang="en-US" sz="3700" dirty="0"/>
              <a:t> a </a:t>
            </a:r>
            <a:r>
              <a:rPr lang="en-US" sz="3700" dirty="0" err="1"/>
              <a:t>felhőbe</a:t>
            </a:r>
            <a:endParaRPr lang="en-GB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E84AF-F4D6-4417-98E7-1ED78A6BA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1800" dirty="0"/>
              <a:t>Microsoft Dynamics AX 2012 R3 ERP </a:t>
            </a:r>
            <a:r>
              <a:rPr lang="hu-HU" sz="1800" dirty="0"/>
              <a:t>rendszer alkotja az üzlet gerincét</a:t>
            </a:r>
            <a:endParaRPr lang="en-GB" sz="1800" dirty="0"/>
          </a:p>
          <a:p>
            <a:pPr>
              <a:buFont typeface="Wingdings" panose="05000000000000000000" pitchFamily="2" charset="2"/>
              <a:buChar char="Ø"/>
            </a:pPr>
            <a:endParaRPr lang="en-GB" sz="1800" dirty="0"/>
          </a:p>
          <a:p>
            <a:pPr marL="0" indent="0">
              <a:buNone/>
            </a:pPr>
            <a:r>
              <a:rPr lang="hu-HU" sz="1800" dirty="0"/>
              <a:t>Minden adatot és információt </a:t>
            </a:r>
            <a:r>
              <a:rPr lang="en-GB" sz="1800" dirty="0"/>
              <a:t>just-in-time</a:t>
            </a:r>
            <a:r>
              <a:rPr lang="hu-HU" sz="1800" dirty="0"/>
              <a:t> érünk el és kérdezünk le az </a:t>
            </a:r>
            <a:r>
              <a:rPr lang="en-GB" sz="1800" dirty="0"/>
              <a:t>AX</a:t>
            </a:r>
            <a:r>
              <a:rPr lang="hu-HU" sz="1800" dirty="0"/>
              <a:t>-</a:t>
            </a:r>
            <a:r>
              <a:rPr lang="hu-HU" sz="1800" dirty="0" err="1"/>
              <a:t>ből</a:t>
            </a:r>
            <a:r>
              <a:rPr lang="en-GB" sz="1800" dirty="0"/>
              <a:t>.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A536F-5410-48E4-BDCC-79C5F3C7F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60" r="25159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DF2A66-C45F-4F38-869C-DE12E78D4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821" y="1675500"/>
            <a:ext cx="1608677" cy="37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73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DC Summit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F2C818"/>
      </a:accent1>
      <a:accent2>
        <a:srgbClr val="001F60"/>
      </a:accent2>
      <a:accent3>
        <a:srgbClr val="E4002B"/>
      </a:accent3>
      <a:accent4>
        <a:srgbClr val="FFB81C"/>
      </a:accent4>
      <a:accent5>
        <a:srgbClr val="0095C8"/>
      </a:accent5>
      <a:accent6>
        <a:srgbClr val="2B2663"/>
      </a:accent6>
      <a:hlink>
        <a:srgbClr val="0095C8"/>
      </a:hlink>
      <a:folHlink>
        <a:srgbClr val="655DC0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DC Summit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F2C818"/>
      </a:accent1>
      <a:accent2>
        <a:srgbClr val="001F60"/>
      </a:accent2>
      <a:accent3>
        <a:srgbClr val="E4002B"/>
      </a:accent3>
      <a:accent4>
        <a:srgbClr val="FFB81C"/>
      </a:accent4>
      <a:accent5>
        <a:srgbClr val="0095C8"/>
      </a:accent5>
      <a:accent6>
        <a:srgbClr val="2B2663"/>
      </a:accent6>
      <a:hlink>
        <a:srgbClr val="0095C8"/>
      </a:hlink>
      <a:folHlink>
        <a:srgbClr val="655DC0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5" ma:contentTypeDescription="Create a new document." ma:contentTypeScope="" ma:versionID="6246174e4d2cd2c090d202f34aec6975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ccc0b60ace2116ecc5954db4535ae426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566A7A-44E0-4DC9-8D28-F4E8187D202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22ABC7-20FF-4864-9CB6-1EFE066CD9E2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3dd97c74-5ef0-47a1-a0c0-112a138906c0"/>
    <ds:schemaRef ds:uri="http://schemas.openxmlformats.org/package/2006/metadata/core-properties"/>
    <ds:schemaRef ds:uri="http://purl.org/dc/dcmitype/"/>
    <ds:schemaRef ds:uri="bb5988d6-8fef-43bf-8684-73b55c79ce3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82FD92F-1E69-4344-8326-CA6F543840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2507</Words>
  <Application>Microsoft Office PowerPoint</Application>
  <PresentationFormat>Widescreen</PresentationFormat>
  <Paragraphs>339</Paragraphs>
  <Slides>59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segoe ui</vt:lpstr>
      <vt:lpstr>segoe ui black</vt:lpstr>
      <vt:lpstr>Segoe UI Semibold</vt:lpstr>
      <vt:lpstr>Wingdings</vt:lpstr>
      <vt:lpstr>1_Office Theme</vt:lpstr>
      <vt:lpstr>Office Theme</vt:lpstr>
      <vt:lpstr>Dynamics 365 Data upgrade előkészítése és folyamatai nagyvállalati környezetben</vt:lpstr>
      <vt:lpstr>Mi várható az előadáson?</vt:lpstr>
      <vt:lpstr>Mi várható az előadáson?</vt:lpstr>
      <vt:lpstr>Ismerd meg az előadót</vt:lpstr>
      <vt:lpstr>Ismerd meg a céget</vt:lpstr>
      <vt:lpstr>Ismerd meg a céget</vt:lpstr>
      <vt:lpstr>Alkalmazások költöztetése a felhőbe</vt:lpstr>
      <vt:lpstr>Alkalmazások költöztetése a felhőbe</vt:lpstr>
      <vt:lpstr>Alkalmazások költöztetése a felhőbe</vt:lpstr>
      <vt:lpstr>Alkalmazások költöztetése a felhőbe</vt:lpstr>
      <vt:lpstr>Alkalmazások költöztetése a felhőbe</vt:lpstr>
      <vt:lpstr>Alkalmazások költöztetése a felhőbe</vt:lpstr>
      <vt:lpstr>Alkalmazások költöztetése a felhőbe</vt:lpstr>
      <vt:lpstr>Alkalmazások költöztetése a felhőbe</vt:lpstr>
      <vt:lpstr>Alkalmazások költöztetése a felhőbe</vt:lpstr>
      <vt:lpstr>Alkalmazások költöztetése a felhőbe</vt:lpstr>
      <vt:lpstr>Alkalmazások költöztetése a felhőbe</vt:lpstr>
      <vt:lpstr>Alkalmazások költöztetése a felhőbe</vt:lpstr>
      <vt:lpstr>Alkalmazások költöztetése a felhőbe</vt:lpstr>
      <vt:lpstr>Miért költözzünk a felhőbe?!</vt:lpstr>
      <vt:lpstr>Miért költözzünk a felhőbe?!</vt:lpstr>
      <vt:lpstr>Miért költözzünk a felhőbe?!</vt:lpstr>
      <vt:lpstr>Miért költözzünk a felhőbe?!</vt:lpstr>
      <vt:lpstr>Miért költözzünk a felhőbe?!</vt:lpstr>
      <vt:lpstr>Miért költözzünk a felhőbe?!</vt:lpstr>
      <vt:lpstr>Tervezés, időigény és kivitelezés</vt:lpstr>
      <vt:lpstr>Tervezés, időigény és kivitelezés</vt:lpstr>
      <vt:lpstr>Tervezés, időigény és kivitelezés</vt:lpstr>
      <vt:lpstr>Tervezés, időigény és kivitelezés</vt:lpstr>
      <vt:lpstr>Tervezés, időigény és kivitelezés</vt:lpstr>
      <vt:lpstr>Tervezés, időigény és kivitelezés</vt:lpstr>
      <vt:lpstr>Tervezés, időigény és kivitelezés</vt:lpstr>
      <vt:lpstr>Tervezés, időigény és kivitelezés</vt:lpstr>
      <vt:lpstr>Tervezés, időigény és kivitelezés</vt:lpstr>
      <vt:lpstr>Upgrade előkészületek</vt:lpstr>
      <vt:lpstr>Upgrade előkészületek</vt:lpstr>
      <vt:lpstr>Upgrade előkészületek</vt:lpstr>
      <vt:lpstr>Upgrade előkészületek</vt:lpstr>
      <vt:lpstr>Upgrade előkészületek</vt:lpstr>
      <vt:lpstr>Az upgrade futtatása</vt:lpstr>
      <vt:lpstr>Az upgrade futtatása</vt:lpstr>
      <vt:lpstr>Az upgrade futtatása</vt:lpstr>
      <vt:lpstr>Az upgrade futtatása</vt:lpstr>
      <vt:lpstr>Az upgrade futtatása</vt:lpstr>
      <vt:lpstr>Az upgrade futtatása</vt:lpstr>
      <vt:lpstr>Az upgrade futtatása</vt:lpstr>
      <vt:lpstr>Az upgrade futtatása</vt:lpstr>
      <vt:lpstr>Az upgrade futtatása</vt:lpstr>
      <vt:lpstr>Az upgrade futtatása</vt:lpstr>
      <vt:lpstr>Az upgrade futtatása</vt:lpstr>
      <vt:lpstr>Az upgrade futtatása</vt:lpstr>
      <vt:lpstr>Az upgrade futtatása</vt:lpstr>
      <vt:lpstr>Egyéb megjegyzések</vt:lpstr>
      <vt:lpstr>Egyéb megjegyzések</vt:lpstr>
      <vt:lpstr>Egyéb megjegyzések</vt:lpstr>
      <vt:lpstr>Egyéb megjegyzések</vt:lpstr>
      <vt:lpstr>Best practices for Code upgrade</vt:lpstr>
      <vt:lpstr>Q &amp; A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Upgrading large-scale Enterprise applications to the Cloud</dc:title>
  <dc:creator>Vilmos Kintera</dc:creator>
  <cp:lastModifiedBy>Vilmos Kintera</cp:lastModifiedBy>
  <cp:revision>45</cp:revision>
  <dcterms:created xsi:type="dcterms:W3CDTF">2020-02-28T15:29:39Z</dcterms:created>
  <dcterms:modified xsi:type="dcterms:W3CDTF">2020-04-08T14:03:51Z</dcterms:modified>
</cp:coreProperties>
</file>